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mp4" ContentType="video/unknown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Default Extension="wmf" ContentType="image/x-wmf"/>
  <Default Extension="rels" ContentType="application/vnd.openxmlformats-package.relationships+xml"/>
  <Default Extension="gif" ContentType="image/gif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4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5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6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7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8.xml" ContentType="application/vnd.openxmlformats-officedocument.presentationml.notesSlide+xml"/>
  <Override PartName="/ppt/embeddings/oleObject24.bin" ContentType="application/vnd.openxmlformats-officedocument.oleObject"/>
  <Override PartName="/ppt/notesSlides/notesSlide9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10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1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31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20.xml" ContentType="application/vnd.openxmlformats-officedocument.presentationml.notesSlide+xml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notesSlides/notesSlide21.xml" ContentType="application/vnd.openxmlformats-officedocument.presentationml.notesSlide+xml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42.bin" ContentType="application/vnd.openxmlformats-officedocument.oleObject"/>
  <Override PartName="/ppt/notesSlides/notesSlide25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notesSlides/notesSlide26.xml" ContentType="application/vnd.openxmlformats-officedocument.presentationml.notesSlide+xml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notesSlides/notesSlide27.xml" ContentType="application/vnd.openxmlformats-officedocument.presentationml.notesSlide+xml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notesSlides/notesSlide28.xml" ContentType="application/vnd.openxmlformats-officedocument.presentationml.notesSlide+xml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notesSlides/notesSlide34.xml" ContentType="application/vnd.openxmlformats-officedocument.presentationml.notesSlide+xml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notesSlides/notesSlide35.xml" ContentType="application/vnd.openxmlformats-officedocument.presentationml.notesSlide+xml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notesSlides/notesSlide36.xml" ContentType="application/vnd.openxmlformats-officedocument.presentationml.notesSlide+xml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64.bin" ContentType="application/vnd.openxmlformats-officedocument.oleObject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57"/>
  </p:notesMasterIdLst>
  <p:sldIdLst>
    <p:sldId id="256" r:id="rId3"/>
    <p:sldId id="345" r:id="rId4"/>
    <p:sldId id="383" r:id="rId5"/>
    <p:sldId id="384" r:id="rId6"/>
    <p:sldId id="346" r:id="rId7"/>
    <p:sldId id="408" r:id="rId8"/>
    <p:sldId id="409" r:id="rId9"/>
    <p:sldId id="410" r:id="rId10"/>
    <p:sldId id="344" r:id="rId11"/>
    <p:sldId id="407" r:id="rId12"/>
    <p:sldId id="341" r:id="rId13"/>
    <p:sldId id="266" r:id="rId14"/>
    <p:sldId id="264" r:id="rId15"/>
    <p:sldId id="334" r:id="rId16"/>
    <p:sldId id="278" r:id="rId17"/>
    <p:sldId id="279" r:id="rId18"/>
    <p:sldId id="259" r:id="rId19"/>
    <p:sldId id="280" r:id="rId20"/>
    <p:sldId id="374" r:id="rId21"/>
    <p:sldId id="353" r:id="rId22"/>
    <p:sldId id="395" r:id="rId23"/>
    <p:sldId id="396" r:id="rId24"/>
    <p:sldId id="358" r:id="rId25"/>
    <p:sldId id="354" r:id="rId26"/>
    <p:sldId id="355" r:id="rId27"/>
    <p:sldId id="332" r:id="rId28"/>
    <p:sldId id="356" r:id="rId29"/>
    <p:sldId id="405" r:id="rId30"/>
    <p:sldId id="411" r:id="rId31"/>
    <p:sldId id="414" r:id="rId32"/>
    <p:sldId id="413" r:id="rId33"/>
    <p:sldId id="416" r:id="rId34"/>
    <p:sldId id="420" r:id="rId35"/>
    <p:sldId id="412" r:id="rId36"/>
    <p:sldId id="415" r:id="rId37"/>
    <p:sldId id="385" r:id="rId38"/>
    <p:sldId id="386" r:id="rId39"/>
    <p:sldId id="387" r:id="rId40"/>
    <p:sldId id="388" r:id="rId41"/>
    <p:sldId id="400" r:id="rId42"/>
    <p:sldId id="389" r:id="rId43"/>
    <p:sldId id="391" r:id="rId44"/>
    <p:sldId id="401" r:id="rId45"/>
    <p:sldId id="406" r:id="rId46"/>
    <p:sldId id="402" r:id="rId47"/>
    <p:sldId id="404" r:id="rId48"/>
    <p:sldId id="417" r:id="rId49"/>
    <p:sldId id="421" r:id="rId50"/>
    <p:sldId id="422" r:id="rId51"/>
    <p:sldId id="418" r:id="rId52"/>
    <p:sldId id="423" r:id="rId53"/>
    <p:sldId id="373" r:id="rId54"/>
    <p:sldId id="308" r:id="rId55"/>
    <p:sldId id="394" r:id="rId56"/>
  </p:sldIdLst>
  <p:sldSz cx="9144000" cy="6858000" type="screen4x3"/>
  <p:notesSz cx="6796088" cy="98742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5" autoAdjust="0"/>
    <p:restoredTop sz="94660"/>
  </p:normalViewPr>
  <p:slideViewPr>
    <p:cSldViewPr snapToGrid="0">
      <p:cViewPr>
        <p:scale>
          <a:sx n="100" d="100"/>
          <a:sy n="100" d="100"/>
        </p:scale>
        <p:origin x="-1784" y="-8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8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1" Type="http://schemas.openxmlformats.org/officeDocument/2006/relationships/image" Target="../media/image88.emf"/><Relationship Id="rId2" Type="http://schemas.openxmlformats.org/officeDocument/2006/relationships/image" Target="../media/image8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Relationship Id="rId2" Type="http://schemas.openxmlformats.org/officeDocument/2006/relationships/image" Target="../media/image94.emf"/><Relationship Id="rId3" Type="http://schemas.openxmlformats.org/officeDocument/2006/relationships/image" Target="../media/image9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Relationship Id="rId2" Type="http://schemas.openxmlformats.org/officeDocument/2006/relationships/image" Target="../media/image9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image" Target="../media/image106.emf"/><Relationship Id="rId2" Type="http://schemas.openxmlformats.org/officeDocument/2006/relationships/image" Target="../media/image10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Relationship Id="rId2" Type="http://schemas.openxmlformats.org/officeDocument/2006/relationships/image" Target="../media/image1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Relationship Id="rId2" Type="http://schemas.openxmlformats.org/officeDocument/2006/relationships/image" Target="../media/image11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Relationship Id="rId2" Type="http://schemas.openxmlformats.org/officeDocument/2006/relationships/image" Target="../media/image122.emf"/><Relationship Id="rId3" Type="http://schemas.openxmlformats.org/officeDocument/2006/relationships/image" Target="../media/image12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Relationship Id="rId2" Type="http://schemas.openxmlformats.org/officeDocument/2006/relationships/image" Target="../media/image125.emf"/><Relationship Id="rId3" Type="http://schemas.openxmlformats.org/officeDocument/2006/relationships/image" Target="../media/image12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Relationship Id="rId2" Type="http://schemas.openxmlformats.org/officeDocument/2006/relationships/image" Target="../media/image129.emf"/><Relationship Id="rId3" Type="http://schemas.openxmlformats.org/officeDocument/2006/relationships/image" Target="../media/image13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Relationship Id="rId2" Type="http://schemas.openxmlformats.org/officeDocument/2006/relationships/image" Target="../media/image10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1"/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7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8" name="AutoShape 3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9" name="AutoShape 4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0" name="Text Box 5"/>
          <p:cNvSpPr txBox="1">
            <a:spLocks noChangeArrowheads="1"/>
          </p:cNvSpPr>
          <p:nvPr/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1" name="Text Box 6"/>
          <p:cNvSpPr txBox="1">
            <a:spLocks noChangeArrowheads="1"/>
          </p:cNvSpPr>
          <p:nvPr/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2363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79987" cy="4437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1638" cy="48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F7657193-3356-9F4D-A71A-F5BFD31EAE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652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402D34B2-1554-6F49-AAA2-EF1E48675293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3493" name="Text Box 3"/>
          <p:cNvSpPr txBox="1">
            <a:spLocks noChangeArrowheads="1"/>
          </p:cNvSpPr>
          <p:nvPr/>
        </p:nvSpPr>
        <p:spPr bwMode="auto">
          <a:xfrm>
            <a:off x="801688" y="9261475"/>
            <a:ext cx="52339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800">
                <a:solidFill>
                  <a:srgbClr val="000000"/>
                </a:solidFill>
              </a:rPr>
              <a:t>/home/mmendozaj/ETH-design/presentation-openoffice/template_praesentation_oo.odp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67B8D9E7-4B11-994B-BD29-DE4BBBA2ED3D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75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67B8D9E7-4B11-994B-BD29-DE4BBBA2ED3D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75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FF8D453E-26F8-8F4F-B9CD-4301D9014190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29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646321D0-8F9C-AE49-A688-B2B1FB33BF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49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A046739A-4F84-554C-89B6-3A00DDE00F6D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17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60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E560E6D1-1ACA-964B-B811-F0E1AA0A04D6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18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70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FF8D453E-26F8-8F4F-B9CD-4301D9014190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28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29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29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30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37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38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39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40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47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48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49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50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51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8BEA3170-771B-47A6-B6AB-EE664CDA5C6C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4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5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8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B61FF40-085F-394E-BDF0-1F9283211D74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9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B61FF40-085F-394E-BDF0-1F9283211D74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10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9A893624-7E20-164E-93C4-5138F6E660E6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86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19DE9953-CD28-9148-B15F-75AB4E5E27B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281D8-3E8C-814B-86AB-02751AFB947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46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5B258-9A83-B24E-A5A4-DD3CF059A4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0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57263"/>
            <a:ext cx="2093913" cy="554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57263"/>
            <a:ext cx="6134100" cy="554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82AC3-DCB0-9C44-8EDD-13279CD3D4C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13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2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14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4198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152900" cy="1077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3" y="1979613"/>
            <a:ext cx="4152900" cy="1077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9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1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82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43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EC06F-B2EB-CC41-BDF5-2C9D8043C79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871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7768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81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4013" y="812800"/>
            <a:ext cx="2114550" cy="2244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812800"/>
            <a:ext cx="6191250" cy="2244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5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812800"/>
            <a:ext cx="8458200" cy="944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7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040D2-ECC4-BB40-8FD8-AC8FA6594D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29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51038"/>
            <a:ext cx="4113213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51038"/>
            <a:ext cx="4114800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71159-8BE9-654F-BC7C-FD18DEE3B6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538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5FB53-7F67-7840-8023-5DE0628925D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782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5BAE8-0D9B-2340-9AE1-4F7D69C0B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72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03FB4-B5E0-D841-82C9-9F050911511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927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D96E4-8405-F343-9A3D-0708AD4B38E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7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DE371-046B-184C-B378-C2AE6301B17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46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360" b="878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9" name="Line 2"/>
          <p:cNvSpPr>
            <a:spLocks noChangeShapeType="1"/>
          </p:cNvSpPr>
          <p:nvPr/>
        </p:nvSpPr>
        <p:spPr bwMode="auto">
          <a:xfrm>
            <a:off x="87630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" name="Line 3"/>
          <p:cNvSpPr>
            <a:spLocks noChangeShapeType="1"/>
          </p:cNvSpPr>
          <p:nvPr/>
        </p:nvSpPr>
        <p:spPr bwMode="auto">
          <a:xfrm>
            <a:off x="709295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4"/>
          <p:cNvSpPr>
            <a:spLocks noChangeShapeType="1"/>
          </p:cNvSpPr>
          <p:nvPr/>
        </p:nvSpPr>
        <p:spPr bwMode="auto">
          <a:xfrm>
            <a:off x="54229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Line 5"/>
          <p:cNvSpPr>
            <a:spLocks noChangeShapeType="1"/>
          </p:cNvSpPr>
          <p:nvPr/>
        </p:nvSpPr>
        <p:spPr bwMode="auto">
          <a:xfrm>
            <a:off x="3754438" y="-11113"/>
            <a:ext cx="1587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3"/>
            <a:ext cx="83804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4104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951038"/>
            <a:ext cx="8380413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60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</p:txBody>
      </p:sp>
      <p:sp>
        <p:nvSpPr>
          <p:cNvPr id="4105" name="Line 8"/>
          <p:cNvSpPr>
            <a:spLocks noChangeShapeType="1"/>
          </p:cNvSpPr>
          <p:nvPr/>
        </p:nvSpPr>
        <p:spPr bwMode="auto">
          <a:xfrm>
            <a:off x="2185988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6" name="Line 9"/>
          <p:cNvSpPr>
            <a:spLocks noChangeShapeType="1"/>
          </p:cNvSpPr>
          <p:nvPr/>
        </p:nvSpPr>
        <p:spPr bwMode="auto">
          <a:xfrm>
            <a:off x="7091363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7204075" y="6635750"/>
            <a:ext cx="16367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67B76B82-248F-AF49-AE89-D24C001AF05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/>
          </p:nvPr>
        </p:nvSpPr>
        <p:spPr bwMode="auto">
          <a:xfrm>
            <a:off x="2239963" y="6635750"/>
            <a:ext cx="4772025" cy="44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52400"/>
            <a:ext cx="16494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Rectangle 13"/>
          <p:cNvSpPr>
            <a:spLocks noGrp="1" noChangeArrowheads="1"/>
          </p:cNvSpPr>
          <p:nvPr>
            <p:ph type="dt"/>
          </p:nvPr>
        </p:nvSpPr>
        <p:spPr bwMode="auto">
          <a:xfrm>
            <a:off x="292100" y="6635750"/>
            <a:ext cx="182086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 dirty="0" smtClean="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/>
  <p:txStyles>
    <p:titleStyle>
      <a:lvl1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2pPr>
      <a:lvl3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3pPr>
      <a:lvl4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4pPr>
      <a:lvl5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ts val="21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ts val="19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14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1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360" b="878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3" name="Line 2"/>
          <p:cNvSpPr>
            <a:spLocks noChangeShapeType="1"/>
          </p:cNvSpPr>
          <p:nvPr/>
        </p:nvSpPr>
        <p:spPr bwMode="auto">
          <a:xfrm>
            <a:off x="87630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Line 3"/>
          <p:cNvSpPr>
            <a:spLocks noChangeShapeType="1"/>
          </p:cNvSpPr>
          <p:nvPr/>
        </p:nvSpPr>
        <p:spPr bwMode="auto">
          <a:xfrm>
            <a:off x="709295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" name="Line 4"/>
          <p:cNvSpPr>
            <a:spLocks noChangeShapeType="1"/>
          </p:cNvSpPr>
          <p:nvPr/>
        </p:nvSpPr>
        <p:spPr bwMode="auto">
          <a:xfrm>
            <a:off x="54229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5"/>
          <p:cNvSpPr>
            <a:spLocks noChangeShapeType="1"/>
          </p:cNvSpPr>
          <p:nvPr/>
        </p:nvSpPr>
        <p:spPr bwMode="auto">
          <a:xfrm>
            <a:off x="3754438" y="-11113"/>
            <a:ext cx="1587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812800"/>
            <a:ext cx="84582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5128" name="Line 7"/>
          <p:cNvSpPr>
            <a:spLocks noChangeShapeType="1"/>
          </p:cNvSpPr>
          <p:nvPr/>
        </p:nvSpPr>
        <p:spPr bwMode="auto">
          <a:xfrm>
            <a:off x="2185988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8"/>
          <p:cNvSpPr>
            <a:spLocks noChangeShapeType="1"/>
          </p:cNvSpPr>
          <p:nvPr/>
        </p:nvSpPr>
        <p:spPr bwMode="auto">
          <a:xfrm>
            <a:off x="7091363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30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52400"/>
            <a:ext cx="16494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13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"/>
          <a:stretch>
            <a:fillRect/>
          </a:stretch>
        </p:blipFill>
        <p:spPr bwMode="auto">
          <a:xfrm>
            <a:off x="-1588" y="3292475"/>
            <a:ext cx="9144001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3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979613"/>
            <a:ext cx="84582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60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2pPr>
      <a:lvl3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3pPr>
      <a:lvl4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4pPr>
      <a:lvl5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ts val="21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ts val="19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14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1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.bin"/><Relationship Id="rId12" Type="http://schemas.openxmlformats.org/officeDocument/2006/relationships/image" Target="../media/image33.emf"/><Relationship Id="rId13" Type="http://schemas.openxmlformats.org/officeDocument/2006/relationships/oleObject" Target="../embeddings/oleObject23.bin"/><Relationship Id="rId14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jpeg"/><Relationship Id="rId5" Type="http://schemas.openxmlformats.org/officeDocument/2006/relationships/image" Target="../media/image36.jpeg"/><Relationship Id="rId6" Type="http://schemas.openxmlformats.org/officeDocument/2006/relationships/image" Target="../media/image37.jpg"/><Relationship Id="rId7" Type="http://schemas.openxmlformats.org/officeDocument/2006/relationships/image" Target="../media/image38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25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4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27.bin"/><Relationship Id="rId6" Type="http://schemas.openxmlformats.org/officeDocument/2006/relationships/image" Target="../media/image41.w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.jpeg"/><Relationship Id="rId5" Type="http://schemas.openxmlformats.org/officeDocument/2006/relationships/image" Target="../media/image52.png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5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9.jpe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4.png"/><Relationship Id="rId5" Type="http://schemas.openxmlformats.org/officeDocument/2006/relationships/image" Target="../media/image7.jpg"/><Relationship Id="rId6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oleObject" Target="../embeddings/oleObject31.bin"/><Relationship Id="rId6" Type="http://schemas.openxmlformats.org/officeDocument/2006/relationships/image" Target="../media/image7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3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3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4.jpeg"/><Relationship Id="rId5" Type="http://schemas.openxmlformats.org/officeDocument/2006/relationships/image" Target="../media/image86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39.emf"/><Relationship Id="rId8" Type="http://schemas.openxmlformats.org/officeDocument/2006/relationships/image" Target="../media/image87.emf"/><Relationship Id="rId9" Type="http://schemas.openxmlformats.org/officeDocument/2006/relationships/oleObject" Target="../embeddings/oleObject33.bin"/><Relationship Id="rId10" Type="http://schemas.openxmlformats.org/officeDocument/2006/relationships/image" Target="../media/image85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7.bin"/><Relationship Id="rId12" Type="http://schemas.openxmlformats.org/officeDocument/2006/relationships/image" Target="../media/image91.emf"/><Relationship Id="rId13" Type="http://schemas.openxmlformats.org/officeDocument/2006/relationships/oleObject" Target="../embeddings/oleObject38.bin"/><Relationship Id="rId14" Type="http://schemas.openxmlformats.org/officeDocument/2006/relationships/image" Target="../media/image92.emf"/><Relationship Id="rId15" Type="http://schemas.openxmlformats.org/officeDocument/2006/relationships/image" Target="../media/image46.png"/><Relationship Id="rId16" Type="http://schemas.openxmlformats.org/officeDocument/2006/relationships/image" Target="../media/image48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34.bin"/><Relationship Id="rId6" Type="http://schemas.openxmlformats.org/officeDocument/2006/relationships/image" Target="../media/image88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89.emf"/><Relationship Id="rId9" Type="http://schemas.openxmlformats.org/officeDocument/2006/relationships/oleObject" Target="../embeddings/oleObject36.bin"/><Relationship Id="rId10" Type="http://schemas.openxmlformats.org/officeDocument/2006/relationships/image" Target="../media/image9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39.bin"/><Relationship Id="rId6" Type="http://schemas.openxmlformats.org/officeDocument/2006/relationships/image" Target="../media/image93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94.emf"/><Relationship Id="rId9" Type="http://schemas.openxmlformats.org/officeDocument/2006/relationships/oleObject" Target="../embeddings/oleObject41.bin"/><Relationship Id="rId10" Type="http://schemas.openxmlformats.org/officeDocument/2006/relationships/image" Target="../media/image9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42.bin"/><Relationship Id="rId6" Type="http://schemas.openxmlformats.org/officeDocument/2006/relationships/image" Target="../media/image97.emf"/><Relationship Id="rId7" Type="http://schemas.openxmlformats.org/officeDocument/2006/relationships/image" Target="../media/image98.emf"/><Relationship Id="rId8" Type="http://schemas.openxmlformats.org/officeDocument/2006/relationships/image" Target="../media/image99.emf"/><Relationship Id="rId9" Type="http://schemas.openxmlformats.org/officeDocument/2006/relationships/image" Target="../media/image100.emf"/><Relationship Id="rId10" Type="http://schemas.openxmlformats.org/officeDocument/2006/relationships/image" Target="../media/image101.emf"/><Relationship Id="rId11" Type="http://schemas.openxmlformats.org/officeDocument/2006/relationships/image" Target="../media/image10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4.jpeg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103.e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97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8.bin"/><Relationship Id="rId12" Type="http://schemas.openxmlformats.org/officeDocument/2006/relationships/image" Target="../media/image109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45.bin"/><Relationship Id="rId6" Type="http://schemas.openxmlformats.org/officeDocument/2006/relationships/image" Target="../media/image106.emf"/><Relationship Id="rId7" Type="http://schemas.openxmlformats.org/officeDocument/2006/relationships/oleObject" Target="../embeddings/oleObject46.bin"/><Relationship Id="rId8" Type="http://schemas.openxmlformats.org/officeDocument/2006/relationships/image" Target="../media/image107.emf"/><Relationship Id="rId9" Type="http://schemas.openxmlformats.org/officeDocument/2006/relationships/oleObject" Target="../embeddings/oleObject47.bin"/><Relationship Id="rId10" Type="http://schemas.openxmlformats.org/officeDocument/2006/relationships/image" Target="../media/image10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4.jpeg"/><Relationship Id="rId5" Type="http://schemas.openxmlformats.org/officeDocument/2006/relationships/image" Target="../media/image112.emf"/><Relationship Id="rId6" Type="http://schemas.openxmlformats.org/officeDocument/2006/relationships/image" Target="../media/image113.emf"/><Relationship Id="rId7" Type="http://schemas.openxmlformats.org/officeDocument/2006/relationships/image" Target="../media/image114.emf"/><Relationship Id="rId8" Type="http://schemas.openxmlformats.org/officeDocument/2006/relationships/oleObject" Target="../embeddings/oleObject49.bin"/><Relationship Id="rId9" Type="http://schemas.openxmlformats.org/officeDocument/2006/relationships/image" Target="../media/image110.emf"/><Relationship Id="rId10" Type="http://schemas.openxmlformats.org/officeDocument/2006/relationships/oleObject" Target="../embeddings/oleObject50.bin"/><Relationship Id="rId11" Type="http://schemas.openxmlformats.org/officeDocument/2006/relationships/image" Target="../media/image11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4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5.bin"/><Relationship Id="rId8" Type="http://schemas.openxmlformats.org/officeDocument/2006/relationships/oleObject" Target="../embeddings/oleObject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51.bin"/><Relationship Id="rId6" Type="http://schemas.openxmlformats.org/officeDocument/2006/relationships/image" Target="../media/image115.emf"/><Relationship Id="rId7" Type="http://schemas.openxmlformats.org/officeDocument/2006/relationships/oleObject" Target="../embeddings/oleObject52.bin"/><Relationship Id="rId8" Type="http://schemas.openxmlformats.org/officeDocument/2006/relationships/image" Target="../media/image116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18.emf"/><Relationship Id="rId5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4.jpeg"/><Relationship Id="rId6" Type="http://schemas.openxmlformats.org/officeDocument/2006/relationships/image" Target="../media/image12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53.bin"/><Relationship Id="rId6" Type="http://schemas.openxmlformats.org/officeDocument/2006/relationships/image" Target="../media/image121.emf"/><Relationship Id="rId7" Type="http://schemas.openxmlformats.org/officeDocument/2006/relationships/oleObject" Target="../embeddings/oleObject54.bin"/><Relationship Id="rId8" Type="http://schemas.openxmlformats.org/officeDocument/2006/relationships/image" Target="../media/image122.emf"/><Relationship Id="rId9" Type="http://schemas.openxmlformats.org/officeDocument/2006/relationships/image" Target="../media/image8.jpeg"/><Relationship Id="rId10" Type="http://schemas.openxmlformats.org/officeDocument/2006/relationships/oleObject" Target="../embeddings/oleObject55.bin"/><Relationship Id="rId11" Type="http://schemas.openxmlformats.org/officeDocument/2006/relationships/image" Target="../media/image123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127.png"/><Relationship Id="rId5" Type="http://schemas.openxmlformats.org/officeDocument/2006/relationships/image" Target="../media/image4.jpeg"/><Relationship Id="rId6" Type="http://schemas.openxmlformats.org/officeDocument/2006/relationships/oleObject" Target="../embeddings/oleObject56.bin"/><Relationship Id="rId7" Type="http://schemas.openxmlformats.org/officeDocument/2006/relationships/image" Target="../media/image124.emf"/><Relationship Id="rId8" Type="http://schemas.openxmlformats.org/officeDocument/2006/relationships/oleObject" Target="../embeddings/oleObject57.bin"/><Relationship Id="rId9" Type="http://schemas.openxmlformats.org/officeDocument/2006/relationships/image" Target="../media/image125.emf"/><Relationship Id="rId10" Type="http://schemas.openxmlformats.org/officeDocument/2006/relationships/oleObject" Target="../embeddings/oleObject58.bin"/><Relationship Id="rId11" Type="http://schemas.openxmlformats.org/officeDocument/2006/relationships/image" Target="../media/image126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59.bin"/><Relationship Id="rId6" Type="http://schemas.openxmlformats.org/officeDocument/2006/relationships/image" Target="../media/image128.emf"/><Relationship Id="rId7" Type="http://schemas.openxmlformats.org/officeDocument/2006/relationships/oleObject" Target="../embeddings/oleObject60.bin"/><Relationship Id="rId8" Type="http://schemas.openxmlformats.org/officeDocument/2006/relationships/image" Target="../media/image129.emf"/><Relationship Id="rId9" Type="http://schemas.openxmlformats.org/officeDocument/2006/relationships/oleObject" Target="../embeddings/oleObject61.bin"/><Relationship Id="rId10" Type="http://schemas.openxmlformats.org/officeDocument/2006/relationships/image" Target="../media/image130.emf"/><Relationship Id="rId11" Type="http://schemas.openxmlformats.org/officeDocument/2006/relationships/image" Target="../media/image131.png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4.jpeg"/><Relationship Id="rId5" Type="http://schemas.openxmlformats.org/officeDocument/2006/relationships/image" Target="../media/image133.png"/><Relationship Id="rId6" Type="http://schemas.openxmlformats.org/officeDocument/2006/relationships/oleObject" Target="../embeddings/oleObject62.bin"/><Relationship Id="rId7" Type="http://schemas.openxmlformats.org/officeDocument/2006/relationships/image" Target="../media/image132.emf"/><Relationship Id="rId8" Type="http://schemas.openxmlformats.org/officeDocument/2006/relationships/image" Target="../media/image26.gif"/><Relationship Id="rId9" Type="http://schemas.openxmlformats.org/officeDocument/2006/relationships/oleObject" Target="../embeddings/oleObject63.bin"/><Relationship Id="rId10" Type="http://schemas.openxmlformats.org/officeDocument/2006/relationships/image" Target="../media/image10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4.jpeg"/><Relationship Id="rId5" Type="http://schemas.openxmlformats.org/officeDocument/2006/relationships/image" Target="../media/image136.jpeg"/><Relationship Id="rId6" Type="http://schemas.openxmlformats.org/officeDocument/2006/relationships/oleObject" Target="../embeddings/oleObject64.bin"/><Relationship Id="rId7" Type="http://schemas.openxmlformats.org/officeDocument/2006/relationships/image" Target="../media/image106.emf"/><Relationship Id="rId8" Type="http://schemas.openxmlformats.org/officeDocument/2006/relationships/image" Target="../media/image137.jpg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5.emf"/><Relationship Id="rId5" Type="http://schemas.openxmlformats.org/officeDocument/2006/relationships/image" Target="../media/image17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20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21.emf"/><Relationship Id="rId11" Type="http://schemas.openxmlformats.org/officeDocument/2006/relationships/image" Target="../media/image22.gi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jpeg"/><Relationship Id="rId5" Type="http://schemas.openxmlformats.org/officeDocument/2006/relationships/image" Target="../media/image26.gif"/><Relationship Id="rId6" Type="http://schemas.openxmlformats.org/officeDocument/2006/relationships/image" Target="../media/image27.gi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3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99568"/>
            <a:ext cx="8382000" cy="946150"/>
          </a:xfrm>
        </p:spPr>
        <p:txBody>
          <a:bodyPr tIns="7056"/>
          <a:lstStyle/>
          <a:p>
            <a:pPr algn="ctr"/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An Overview on Relativistic Lattice Boltzmann Models</a:t>
            </a:r>
          </a:p>
        </p:txBody>
      </p:sp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225425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147" name="Picture 5" descr="3Dpartic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216" y="1071031"/>
            <a:ext cx="3747785" cy="208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927102" y="2830523"/>
            <a:ext cx="7048498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By: Miller Mendoza Jiménez</a:t>
            </a:r>
          </a:p>
        </p:txBody>
      </p:sp>
      <p:pic>
        <p:nvPicPr>
          <p:cNvPr id="8" name="Picture 7" descr="img24sinpre1054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295929"/>
            <a:ext cx="151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917702" y="6081723"/>
            <a:ext cx="7048498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b="1" dirty="0" smtClean="0">
                <a:latin typeface="Arial" charset="0"/>
                <a:cs typeface="Arial" charset="0"/>
              </a:rPr>
              <a:t>ETH Zurich, Switzerland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52402" y="3389322"/>
            <a:ext cx="5740398" cy="130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b="1" dirty="0" smtClean="0">
                <a:latin typeface="Arial" charset="0"/>
                <a:cs typeface="Arial" charset="0"/>
              </a:rPr>
              <a:t>Collaborations: Hans Herrmann, </a:t>
            </a:r>
            <a:r>
              <a:rPr lang="en-US" sz="1600" b="1" dirty="0" err="1" smtClean="0">
                <a:latin typeface="Arial" charset="0"/>
                <a:cs typeface="Arial" charset="0"/>
              </a:rPr>
              <a:t>Sauro</a:t>
            </a:r>
            <a:r>
              <a:rPr lang="en-US" sz="1600" b="1" dirty="0" smtClean="0">
                <a:latin typeface="Arial" charset="0"/>
                <a:cs typeface="Arial" charset="0"/>
              </a:rPr>
              <a:t> Succi, </a:t>
            </a:r>
            <a:r>
              <a:rPr lang="en-US" sz="1600" b="1" dirty="0" err="1" smtClean="0">
                <a:latin typeface="Arial" charset="0"/>
                <a:cs typeface="Arial" charset="0"/>
              </a:rPr>
              <a:t>Farhang</a:t>
            </a:r>
            <a:r>
              <a:rPr lang="en-US" sz="1600" b="1" dirty="0" smtClean="0">
                <a:latin typeface="Arial" charset="0"/>
                <a:cs typeface="Arial" charset="0"/>
              </a:rPr>
              <a:t> </a:t>
            </a:r>
            <a:r>
              <a:rPr lang="en-US" sz="1600" b="1" dirty="0" err="1" smtClean="0">
                <a:latin typeface="Arial" charset="0"/>
                <a:cs typeface="Arial" charset="0"/>
              </a:rPr>
              <a:t>Mohseni</a:t>
            </a:r>
            <a:r>
              <a:rPr lang="en-US" sz="1600" b="1" dirty="0" smtClean="0">
                <a:latin typeface="Arial" charset="0"/>
                <a:cs typeface="Arial" charset="0"/>
              </a:rPr>
              <a:t>, Oliver </a:t>
            </a:r>
            <a:r>
              <a:rPr lang="en-US" sz="1600" b="1" dirty="0" err="1" smtClean="0">
                <a:latin typeface="Arial" charset="0"/>
                <a:cs typeface="Arial" charset="0"/>
              </a:rPr>
              <a:t>Furtmaier</a:t>
            </a:r>
            <a:r>
              <a:rPr lang="en-US" sz="1600" b="1" dirty="0" smtClean="0">
                <a:latin typeface="Arial" charset="0"/>
                <a:cs typeface="Arial" charset="0"/>
              </a:rPr>
              <a:t>, David </a:t>
            </a:r>
            <a:r>
              <a:rPr lang="en-US" sz="1600" b="1" dirty="0" err="1" smtClean="0">
                <a:latin typeface="Arial" charset="0"/>
                <a:cs typeface="Arial" charset="0"/>
              </a:rPr>
              <a:t>Ottinger</a:t>
            </a:r>
            <a:r>
              <a:rPr lang="en-US" sz="1600" b="1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err="1" smtClean="0">
                <a:latin typeface="Arial" charset="0"/>
                <a:cs typeface="Arial" charset="0"/>
              </a:rPr>
              <a:t>Ilario</a:t>
            </a:r>
            <a:r>
              <a:rPr lang="en-US" sz="1600" b="1" dirty="0" smtClean="0">
                <a:latin typeface="Arial" charset="0"/>
                <a:cs typeface="Arial" charset="0"/>
              </a:rPr>
              <a:t> </a:t>
            </a:r>
            <a:r>
              <a:rPr lang="en-US" sz="1600" b="1" dirty="0" err="1" smtClean="0">
                <a:latin typeface="Arial" charset="0"/>
                <a:cs typeface="Arial" charset="0"/>
              </a:rPr>
              <a:t>Giordanelli</a:t>
            </a:r>
            <a:r>
              <a:rPr lang="en-US" sz="1600" b="1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err="1" smtClean="0">
                <a:latin typeface="Arial" charset="0"/>
                <a:cs typeface="Arial" charset="0"/>
              </a:rPr>
              <a:t>Ilya</a:t>
            </a:r>
            <a:r>
              <a:rPr lang="en-US" sz="1600" b="1" dirty="0" smtClean="0">
                <a:latin typeface="Arial" charset="0"/>
                <a:cs typeface="Arial" charset="0"/>
              </a:rPr>
              <a:t> </a:t>
            </a:r>
            <a:r>
              <a:rPr lang="en-US" sz="1600" b="1" dirty="0" err="1" smtClean="0">
                <a:latin typeface="Arial" charset="0"/>
                <a:cs typeface="Arial" charset="0"/>
              </a:rPr>
              <a:t>Karlin</a:t>
            </a:r>
            <a:r>
              <a:rPr lang="en-US" sz="1600" b="1" dirty="0" smtClean="0">
                <a:latin typeface="Arial" charset="0"/>
                <a:cs typeface="Arial" charset="0"/>
              </a:rPr>
              <a:t>, Paul </a:t>
            </a:r>
            <a:r>
              <a:rPr lang="en-US" sz="1600" b="1" dirty="0" err="1" smtClean="0">
                <a:latin typeface="Arial" charset="0"/>
                <a:cs typeface="Arial" charset="0"/>
              </a:rPr>
              <a:t>Romatschke</a:t>
            </a:r>
            <a:r>
              <a:rPr lang="en-US" sz="1600" b="1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err="1" smtClean="0">
                <a:latin typeface="Arial" charset="0"/>
                <a:cs typeface="Arial" charset="0"/>
              </a:rPr>
              <a:t>Ekin</a:t>
            </a:r>
            <a:r>
              <a:rPr lang="en-US" sz="1600" b="1" dirty="0" smtClean="0">
                <a:latin typeface="Arial" charset="0"/>
                <a:cs typeface="Arial" charset="0"/>
              </a:rPr>
              <a:t> </a:t>
            </a:r>
            <a:r>
              <a:rPr lang="en-US" sz="1600" b="1" dirty="0" err="1" smtClean="0">
                <a:latin typeface="Arial" charset="0"/>
                <a:cs typeface="Arial" charset="0"/>
              </a:rPr>
              <a:t>Ilseven</a:t>
            </a:r>
            <a:r>
              <a:rPr lang="en-US" sz="1600" b="1" dirty="0">
                <a:latin typeface="Arial" charset="0"/>
                <a:cs typeface="Arial" charset="0"/>
              </a:rPr>
              <a:t>, Alessandro </a:t>
            </a:r>
            <a:r>
              <a:rPr lang="en-US" sz="1600" b="1" dirty="0" err="1" smtClean="0">
                <a:latin typeface="Arial" charset="0"/>
                <a:cs typeface="Arial" charset="0"/>
              </a:rPr>
              <a:t>Gabbana</a:t>
            </a:r>
            <a:r>
              <a:rPr lang="en-US" sz="1600" b="1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err="1" smtClean="0">
                <a:latin typeface="Arial" charset="0"/>
                <a:cs typeface="Arial" charset="0"/>
              </a:rPr>
              <a:t>Raffaele</a:t>
            </a:r>
            <a:r>
              <a:rPr lang="en-US" sz="1600" b="1" dirty="0" smtClean="0">
                <a:latin typeface="Arial" charset="0"/>
                <a:cs typeface="Arial" charset="0"/>
              </a:rPr>
              <a:t> </a:t>
            </a:r>
            <a:r>
              <a:rPr lang="en-US" sz="1600" b="1" dirty="0" err="1" smtClean="0">
                <a:latin typeface="Arial" charset="0"/>
                <a:cs typeface="Arial" charset="0"/>
              </a:rPr>
              <a:t>Tripiccione</a:t>
            </a:r>
            <a:r>
              <a:rPr lang="en-US" sz="1600" b="1" dirty="0" smtClean="0">
                <a:latin typeface="Arial" charset="0"/>
                <a:cs typeface="Arial" charset="0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23DCE888-9AA6-E44E-AC54-267B33E06A29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10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74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942975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Relativistic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Boltzmann Equation</a:t>
            </a:r>
          </a:p>
        </p:txBody>
      </p:sp>
      <p:sp>
        <p:nvSpPr>
          <p:cNvPr id="17414" name="TextBox 8"/>
          <p:cNvSpPr txBox="1">
            <a:spLocks noChangeArrowheads="1"/>
          </p:cNvSpPr>
          <p:nvPr/>
        </p:nvSpPr>
        <p:spPr bwMode="auto">
          <a:xfrm>
            <a:off x="1332441" y="3552825"/>
            <a:ext cx="2408457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Marle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Model (1965)</a:t>
            </a:r>
            <a:endParaRPr lang="en-US" sz="20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4552956" y="3552825"/>
            <a:ext cx="4232173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>
                <a:solidFill>
                  <a:schemeClr val="accent2"/>
                </a:solidFill>
                <a:latin typeface="Arial" charset="0"/>
                <a:cs typeface="Arial" charset="0"/>
              </a:rPr>
              <a:t>Anderson and Witting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Model (1974)</a:t>
            </a:r>
            <a:endParaRPr lang="en-US" sz="20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cxnSp>
        <p:nvCxnSpPr>
          <p:cNvPr id="17416" name="Straight Arrow Connector 13"/>
          <p:cNvCxnSpPr>
            <a:cxnSpLocks noChangeShapeType="1"/>
          </p:cNvCxnSpPr>
          <p:nvPr/>
        </p:nvCxnSpPr>
        <p:spPr bwMode="auto">
          <a:xfrm rot="5400000">
            <a:off x="1851025" y="2471208"/>
            <a:ext cx="1009650" cy="895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Straight Arrow Connector 15"/>
          <p:cNvCxnSpPr>
            <a:cxnSpLocks noChangeShapeType="1"/>
          </p:cNvCxnSpPr>
          <p:nvPr/>
        </p:nvCxnSpPr>
        <p:spPr bwMode="auto">
          <a:xfrm>
            <a:off x="5851525" y="2389717"/>
            <a:ext cx="1057275" cy="1000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8" name="TextBox 23"/>
          <p:cNvSpPr txBox="1">
            <a:spLocks noChangeArrowheads="1"/>
          </p:cNvSpPr>
          <p:nvPr/>
        </p:nvSpPr>
        <p:spPr bwMode="auto">
          <a:xfrm>
            <a:off x="2557991" y="2562225"/>
            <a:ext cx="3562350" cy="100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Analogy with non-relativistic gas, the relativistic </a:t>
            </a:r>
            <a:r>
              <a:rPr lang="en-US" sz="1600" dirty="0" err="1">
                <a:solidFill>
                  <a:schemeClr val="tx1"/>
                </a:solidFill>
                <a:latin typeface="Arial" charset="0"/>
                <a:cs typeface="Arial" charset="0"/>
              </a:rPr>
              <a:t>Bhatnagar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-Gross-</a:t>
            </a:r>
            <a:r>
              <a:rPr lang="en-US" sz="1600" dirty="0" err="1">
                <a:solidFill>
                  <a:schemeClr val="tx1"/>
                </a:solidFill>
                <a:latin typeface="Arial" charset="0"/>
                <a:cs typeface="Arial" charset="0"/>
              </a:rPr>
              <a:t>Krook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 (BGK).</a:t>
            </a:r>
          </a:p>
        </p:txBody>
      </p:sp>
      <p:sp>
        <p:nvSpPr>
          <p:cNvPr id="17419" name="TextBox 29"/>
          <p:cNvSpPr txBox="1">
            <a:spLocks noChangeArrowheads="1"/>
          </p:cNvSpPr>
          <p:nvPr/>
        </p:nvSpPr>
        <p:spPr bwMode="auto">
          <a:xfrm>
            <a:off x="654050" y="5137150"/>
            <a:ext cx="3562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800" dirty="0">
                <a:solidFill>
                  <a:schemeClr val="tx1"/>
                </a:solidFill>
                <a:latin typeface="Arial" charset="0"/>
                <a:cs typeface="Arial" charset="0"/>
              </a:rPr>
              <a:t>Mildly relativistic fluids</a:t>
            </a:r>
          </a:p>
        </p:txBody>
      </p:sp>
      <p:sp>
        <p:nvSpPr>
          <p:cNvPr id="17420" name="TextBox 30"/>
          <p:cNvSpPr txBox="1">
            <a:spLocks noChangeArrowheads="1"/>
          </p:cNvSpPr>
          <p:nvPr/>
        </p:nvSpPr>
        <p:spPr bwMode="auto">
          <a:xfrm>
            <a:off x="4943475" y="5213350"/>
            <a:ext cx="3562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Ultrarelativistic</a:t>
            </a:r>
            <a:endParaRPr lang="en-US" sz="18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889602"/>
              </p:ext>
            </p:extLst>
          </p:nvPr>
        </p:nvGraphicFramePr>
        <p:xfrm>
          <a:off x="1720850" y="1604963"/>
          <a:ext cx="5897563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3" name="Equation" r:id="rId5" imgW="2184400" imgH="279400" progId="Equation.DSMT4">
                  <p:embed/>
                </p:oleObj>
              </mc:Choice>
              <mc:Fallback>
                <p:oleObj name="Equation" r:id="rId5" imgW="21844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0850" y="1604963"/>
                        <a:ext cx="5897563" cy="75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88780"/>
              </p:ext>
            </p:extLst>
          </p:nvPr>
        </p:nvGraphicFramePr>
        <p:xfrm>
          <a:off x="863601" y="4090989"/>
          <a:ext cx="3340100" cy="953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4" name="Equation" r:id="rId7" imgW="1511300" imgH="431800" progId="Equation.DSMT4">
                  <p:embed/>
                </p:oleObj>
              </mc:Choice>
              <mc:Fallback>
                <p:oleObj name="Equation" r:id="rId7" imgW="15113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3601" y="4090989"/>
                        <a:ext cx="3340100" cy="953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091773"/>
              </p:ext>
            </p:extLst>
          </p:nvPr>
        </p:nvGraphicFramePr>
        <p:xfrm>
          <a:off x="4891089" y="4040188"/>
          <a:ext cx="3733740" cy="1036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5" name="Equation" r:id="rId9" imgW="1689100" imgH="469900" progId="Equation.DSMT4">
                  <p:embed/>
                </p:oleObj>
              </mc:Choice>
              <mc:Fallback>
                <p:oleObj name="Equation" r:id="rId9" imgW="16891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1089" y="4040188"/>
                        <a:ext cx="3733740" cy="1036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453359"/>
              </p:ext>
            </p:extLst>
          </p:nvPr>
        </p:nvGraphicFramePr>
        <p:xfrm>
          <a:off x="1760538" y="5630863"/>
          <a:ext cx="14589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6" name="Equation" r:id="rId11" imgW="660400" imgH="190500" progId="Equation.DSMT4">
                  <p:embed/>
                </p:oleObj>
              </mc:Choice>
              <mc:Fallback>
                <p:oleObj name="Equation" r:id="rId11" imgW="660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60538" y="5630863"/>
                        <a:ext cx="1458912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730086"/>
              </p:ext>
            </p:extLst>
          </p:nvPr>
        </p:nvGraphicFramePr>
        <p:xfrm>
          <a:off x="5938838" y="5643563"/>
          <a:ext cx="14589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7" name="Equation" r:id="rId13" imgW="660400" imgH="190500" progId="Equation.DSMT4">
                  <p:embed/>
                </p:oleObj>
              </mc:Choice>
              <mc:Fallback>
                <p:oleObj name="Equation" r:id="rId13" imgW="660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38838" y="5643563"/>
                        <a:ext cx="1458912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35754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5875F1BD-5290-FF41-8DF7-E6CBF33BF4BD}" type="slidenum">
              <a:rPr lang="de-DE" smtClean="0"/>
              <a:pPr>
                <a:buFont typeface="Times New Roman" pitchFamily="18" charset="0"/>
                <a:buNone/>
                <a:defRPr/>
              </a:pPr>
              <a:t>11</a:t>
            </a:fld>
            <a:endParaRPr lang="de-DE" smtClean="0"/>
          </a:p>
        </p:txBody>
      </p:sp>
      <p:sp>
        <p:nvSpPr>
          <p:cNvPr id="225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4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62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Equilibrium Distribution in velocity space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6" name="Picture 5" descr="fig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9191"/>
            <a:ext cx="2709335" cy="2724010"/>
          </a:xfrm>
          <a:prstGeom prst="rect">
            <a:avLst/>
          </a:prstGeom>
        </p:spPr>
      </p:pic>
      <p:pic>
        <p:nvPicPr>
          <p:cNvPr id="7" name="Picture 6" descr="fig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5" y="2550401"/>
            <a:ext cx="4656666" cy="33038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933" y="1319478"/>
            <a:ext cx="5825066" cy="1183216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216302"/>
              </p:ext>
            </p:extLst>
          </p:nvPr>
        </p:nvGraphicFramePr>
        <p:xfrm>
          <a:off x="7008281" y="2817283"/>
          <a:ext cx="950383" cy="773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7" name="Equation" r:id="rId8" imgW="546100" imgH="444500" progId="Equation.3">
                  <p:embed/>
                </p:oleObj>
              </mc:Choice>
              <mc:Fallback>
                <p:oleObj name="Equation" r:id="rId8" imgW="546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08281" y="2817283"/>
                        <a:ext cx="950383" cy="773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8325909" y="2672292"/>
            <a:ext cx="512530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1D</a:t>
            </a:r>
            <a:endParaRPr lang="en-US" sz="20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1704974" y="5550958"/>
            <a:ext cx="512530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3D</a:t>
            </a:r>
            <a:endParaRPr lang="en-US" sz="20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793067" y="2726267"/>
            <a:ext cx="0" cy="36914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4250267" y="6103035"/>
            <a:ext cx="4334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M. Mendoza et al., Scientific Reports </a:t>
            </a:r>
            <a:r>
              <a:rPr lang="en-US" sz="1400" dirty="0">
                <a:solidFill>
                  <a:schemeClr val="tx1"/>
                </a:solidFill>
              </a:rPr>
              <a:t>2, </a:t>
            </a:r>
            <a:r>
              <a:rPr lang="en-US" sz="1400" dirty="0" smtClean="0">
                <a:solidFill>
                  <a:schemeClr val="tx1"/>
                </a:solidFill>
              </a:rPr>
              <a:t>611 (</a:t>
            </a:r>
            <a:r>
              <a:rPr lang="en-US" sz="1400" dirty="0">
                <a:solidFill>
                  <a:schemeClr val="tx1"/>
                </a:solidFill>
              </a:rPr>
              <a:t>2012).</a:t>
            </a:r>
          </a:p>
        </p:txBody>
      </p:sp>
    </p:spTree>
    <p:extLst>
      <p:ext uri="{BB962C8B-B14F-4D97-AF65-F5344CB8AC3E}">
        <p14:creationId xmlns:p14="http://schemas.microsoft.com/office/powerpoint/2010/main" val="174616743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12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Arial" charset="0"/>
              </a:rPr>
              <a:t>Maxwell-Jüttner Distribution</a:t>
            </a:r>
          </a:p>
        </p:txBody>
      </p:sp>
      <p:sp>
        <p:nvSpPr>
          <p:cNvPr id="18438" name="TextBox 21"/>
          <p:cNvSpPr txBox="1">
            <a:spLocks noChangeArrowheads="1"/>
          </p:cNvSpPr>
          <p:nvPr/>
        </p:nvSpPr>
        <p:spPr bwMode="auto">
          <a:xfrm>
            <a:off x="561975" y="1600200"/>
            <a:ext cx="8029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In thermodynamic equilibrium the relativistic Boltzmann Equation has a solution for the distribution function: </a:t>
            </a:r>
            <a:r>
              <a:rPr lang="en-US" sz="1600" b="1" dirty="0">
                <a:solidFill>
                  <a:schemeClr val="tx1"/>
                </a:solidFill>
                <a:latin typeface="Arial" charset="0"/>
                <a:cs typeface="Arial" charset="0"/>
              </a:rPr>
              <a:t>The Maxwell-</a:t>
            </a:r>
            <a:r>
              <a:rPr lang="en-US" sz="1600" b="1" dirty="0" err="1">
                <a:solidFill>
                  <a:schemeClr val="tx1"/>
                </a:solidFill>
                <a:latin typeface="Arial" charset="0"/>
                <a:cs typeface="Arial" charset="0"/>
              </a:rPr>
              <a:t>Jüttner</a:t>
            </a:r>
            <a:r>
              <a:rPr lang="en-US" sz="1600" b="1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distribution:</a:t>
            </a:r>
            <a:endParaRPr lang="en-US" sz="16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773632" y="4486281"/>
            <a:ext cx="2508645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No Gaussian shape: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57804" y="4228050"/>
            <a:ext cx="3441696" cy="101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No Hermite expansion and no separable in Cartesian coordinates.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3386668" y="4542366"/>
            <a:ext cx="1405466" cy="338665"/>
          </a:xfrm>
          <a:prstGeom prst="rightArrow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62035" y="5139268"/>
            <a:ext cx="34543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P. </a:t>
            </a:r>
            <a:r>
              <a:rPr lang="en-US" sz="1400" dirty="0" err="1" smtClean="0">
                <a:solidFill>
                  <a:srgbClr val="000000"/>
                </a:solidFill>
              </a:rPr>
              <a:t>Romatschke</a:t>
            </a:r>
            <a:r>
              <a:rPr lang="en-US" sz="1400" dirty="0" smtClean="0">
                <a:solidFill>
                  <a:srgbClr val="000000"/>
                </a:solidFill>
              </a:rPr>
              <a:t> et al., Physical Review </a:t>
            </a:r>
            <a:r>
              <a:rPr lang="en-US" sz="1400" dirty="0">
                <a:solidFill>
                  <a:srgbClr val="000000"/>
                </a:solidFill>
              </a:rPr>
              <a:t>C 84, 034903 (2011</a:t>
            </a:r>
            <a:r>
              <a:rPr lang="en-US" sz="1400" dirty="0" smtClean="0">
                <a:solidFill>
                  <a:srgbClr val="000000"/>
                </a:solidFill>
              </a:rPr>
              <a:t>).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846667" y="4135967"/>
            <a:ext cx="7569200" cy="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78539"/>
              </p:ext>
            </p:extLst>
          </p:nvPr>
        </p:nvGraphicFramePr>
        <p:xfrm>
          <a:off x="687705" y="2736850"/>
          <a:ext cx="429704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9" name="Equation" r:id="rId5" imgW="1701800" imgH="254000" progId="Equation.DSMT4">
                  <p:embed/>
                </p:oleObj>
              </mc:Choice>
              <mc:Fallback>
                <p:oleObj name="Equation" r:id="rId5" imgW="17018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705" y="2736850"/>
                        <a:ext cx="429704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611269"/>
              </p:ext>
            </p:extLst>
          </p:nvPr>
        </p:nvGraphicFramePr>
        <p:xfrm>
          <a:off x="5768975" y="2794000"/>
          <a:ext cx="26939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60" name="Equation" r:id="rId7" imgW="1066800" imgH="228600" progId="Equation.DSMT4">
                  <p:embed/>
                </p:oleObj>
              </mc:Choice>
              <mc:Fallback>
                <p:oleObj name="Equation" r:id="rId7" imgW="1066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68975" y="2794000"/>
                        <a:ext cx="2693988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1230821" y="5802845"/>
            <a:ext cx="6524646" cy="7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By default, not a lattice friend. However, matching of the moments of the distribution is possible!!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9C7E4D0-8D8B-DF42-8A7F-2E4FFECDCDC6}" type="slidenum">
              <a:rPr lang="de-DE" smtClean="0"/>
              <a:pPr>
                <a:buFont typeface="Times New Roman" pitchFamily="18" charset="0"/>
                <a:buNone/>
                <a:defRPr/>
              </a:pPr>
              <a:t>13</a:t>
            </a:fld>
            <a:endParaRPr lang="de-DE" smtClean="0"/>
          </a:p>
        </p:txBody>
      </p:sp>
      <p:sp>
        <p:nvSpPr>
          <p:cNvPr id="10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25675" y="6635750"/>
            <a:ext cx="4772025" cy="447675"/>
          </a:xfrm>
        </p:spPr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62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Relativistic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Hydrodynamics</a:t>
            </a:r>
          </a:p>
        </p:txBody>
      </p:sp>
      <p:sp>
        <p:nvSpPr>
          <p:cNvPr id="1030" name="TextBox 14"/>
          <p:cNvSpPr txBox="1">
            <a:spLocks noChangeArrowheads="1"/>
          </p:cNvSpPr>
          <p:nvPr/>
        </p:nvSpPr>
        <p:spPr bwMode="auto">
          <a:xfrm>
            <a:off x="188913" y="1495425"/>
            <a:ext cx="3000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>
                <a:solidFill>
                  <a:schemeClr val="accent2"/>
                </a:solidFill>
                <a:latin typeface="Arial" charset="0"/>
                <a:cs typeface="Arial" charset="0"/>
              </a:rPr>
              <a:t>Non-relativistic fluids</a:t>
            </a:r>
          </a:p>
        </p:txBody>
      </p:sp>
      <p:sp>
        <p:nvSpPr>
          <p:cNvPr id="1031" name="TextBox 21"/>
          <p:cNvSpPr txBox="1">
            <a:spLocks noChangeArrowheads="1"/>
          </p:cNvSpPr>
          <p:nvPr/>
        </p:nvSpPr>
        <p:spPr bwMode="auto">
          <a:xfrm>
            <a:off x="4991100" y="2085975"/>
            <a:ext cx="3362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</a:rPr>
              <a:t>Conservation of particle number</a:t>
            </a:r>
          </a:p>
        </p:txBody>
      </p:sp>
      <p:sp>
        <p:nvSpPr>
          <p:cNvPr id="1032" name="TextBox 23"/>
          <p:cNvSpPr txBox="1">
            <a:spLocks noChangeArrowheads="1"/>
          </p:cNvSpPr>
          <p:nvPr/>
        </p:nvSpPr>
        <p:spPr bwMode="auto">
          <a:xfrm>
            <a:off x="4972050" y="3482975"/>
            <a:ext cx="3538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</a:rPr>
              <a:t>Energy and momentum conservation</a:t>
            </a:r>
          </a:p>
        </p:txBody>
      </p:sp>
      <p:sp>
        <p:nvSpPr>
          <p:cNvPr id="1033" name="TextBox 25"/>
          <p:cNvSpPr txBox="1">
            <a:spLocks noChangeArrowheads="1"/>
          </p:cNvSpPr>
          <p:nvPr/>
        </p:nvSpPr>
        <p:spPr bwMode="auto">
          <a:xfrm>
            <a:off x="5038725" y="5116513"/>
            <a:ext cx="2081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</a:rPr>
              <a:t>Equation of state</a:t>
            </a:r>
          </a:p>
        </p:txBody>
      </p:sp>
      <p:sp>
        <p:nvSpPr>
          <p:cNvPr id="2" name="TextBox 14"/>
          <p:cNvSpPr txBox="1">
            <a:spLocks noChangeArrowheads="1"/>
          </p:cNvSpPr>
          <p:nvPr/>
        </p:nvSpPr>
        <p:spPr bwMode="auto">
          <a:xfrm>
            <a:off x="5686425" y="1457325"/>
            <a:ext cx="220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>
                <a:solidFill>
                  <a:schemeClr val="accent2"/>
                </a:solidFill>
                <a:latin typeface="Arial" charset="0"/>
                <a:cs typeface="Arial" charset="0"/>
              </a:rPr>
              <a:t>Relativistic fluids</a:t>
            </a:r>
          </a:p>
        </p:txBody>
      </p:sp>
      <p:sp>
        <p:nvSpPr>
          <p:cNvPr id="3" name="TextBox 21"/>
          <p:cNvSpPr txBox="1">
            <a:spLocks noChangeArrowheads="1"/>
          </p:cNvSpPr>
          <p:nvPr/>
        </p:nvSpPr>
        <p:spPr bwMode="auto">
          <a:xfrm>
            <a:off x="228600" y="2085975"/>
            <a:ext cx="3362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Conservation of mass</a:t>
            </a:r>
          </a:p>
        </p:txBody>
      </p:sp>
      <p:sp>
        <p:nvSpPr>
          <p:cNvPr id="4" name="TextBox 23"/>
          <p:cNvSpPr txBox="1">
            <a:spLocks noChangeArrowheads="1"/>
          </p:cNvSpPr>
          <p:nvPr/>
        </p:nvSpPr>
        <p:spPr bwMode="auto">
          <a:xfrm>
            <a:off x="200025" y="3502025"/>
            <a:ext cx="3538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</a:rPr>
              <a:t>Momentum conservation</a:t>
            </a:r>
          </a:p>
        </p:txBody>
      </p:sp>
      <p:sp>
        <p:nvSpPr>
          <p:cNvPr id="1037" name="TextBox 25"/>
          <p:cNvSpPr txBox="1">
            <a:spLocks noChangeArrowheads="1"/>
          </p:cNvSpPr>
          <p:nvPr/>
        </p:nvSpPr>
        <p:spPr bwMode="auto">
          <a:xfrm>
            <a:off x="238125" y="5126038"/>
            <a:ext cx="2081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>
                <a:solidFill>
                  <a:schemeClr val="tx1"/>
                </a:solidFill>
                <a:latin typeface="Arial" charset="0"/>
                <a:cs typeface="Arial" charset="0"/>
              </a:rPr>
              <a:t>Equation of state</a:t>
            </a:r>
          </a:p>
        </p:txBody>
      </p:sp>
      <p:cxnSp>
        <p:nvCxnSpPr>
          <p:cNvPr id="1038" name="Straight Connector 42"/>
          <p:cNvCxnSpPr>
            <a:cxnSpLocks noChangeShapeType="1"/>
          </p:cNvCxnSpPr>
          <p:nvPr/>
        </p:nvCxnSpPr>
        <p:spPr bwMode="auto">
          <a:xfrm rot="5400000">
            <a:off x="2339181" y="3987007"/>
            <a:ext cx="4486275" cy="158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039" name="Object 23"/>
          <p:cNvGraphicFramePr>
            <a:graphicFrameLocks noChangeAspect="1"/>
          </p:cNvGraphicFramePr>
          <p:nvPr/>
        </p:nvGraphicFramePr>
        <p:xfrm>
          <a:off x="4432300" y="2336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23368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0" name="Object 24"/>
          <p:cNvGraphicFramePr>
            <a:graphicFrameLocks noChangeAspect="1"/>
          </p:cNvGraphicFramePr>
          <p:nvPr/>
        </p:nvGraphicFramePr>
        <p:xfrm>
          <a:off x="3911600" y="1879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1600" y="1879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1" name="Picture 26" descr="Picture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587625"/>
            <a:ext cx="1931988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27" descr="Picture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4097338"/>
            <a:ext cx="379095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28" descr="Picture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5707063"/>
            <a:ext cx="11080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9" descr="Picture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2489200"/>
            <a:ext cx="16144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30" descr="Picture5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5" y="2947988"/>
            <a:ext cx="1135063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31" descr="Picture6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8" y="3970338"/>
            <a:ext cx="35353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Picture 32" descr="Picture7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4500563"/>
            <a:ext cx="118268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8" name="Picture 33" descr="Picture8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5649913"/>
            <a:ext cx="10906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9C7E4D0-8D8B-DF42-8A7F-2E4FFECDCDC6}" type="slidenum">
              <a:rPr lang="de-DE" smtClean="0"/>
              <a:pPr>
                <a:buFont typeface="Times New Roman" pitchFamily="18" charset="0"/>
                <a:buNone/>
                <a:defRPr/>
              </a:pPr>
              <a:t>14</a:t>
            </a:fld>
            <a:endParaRPr lang="de-DE" smtClean="0"/>
          </a:p>
        </p:txBody>
      </p:sp>
      <p:sp>
        <p:nvSpPr>
          <p:cNvPr id="10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25675" y="6635750"/>
            <a:ext cx="4772025" cy="447675"/>
          </a:xfrm>
        </p:spPr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45066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Answer: Matching of the moments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1" y="3759079"/>
            <a:ext cx="2146300" cy="2036356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28330"/>
              </p:ext>
            </p:extLst>
          </p:nvPr>
        </p:nvGraphicFramePr>
        <p:xfrm>
          <a:off x="2242081" y="1963097"/>
          <a:ext cx="4311120" cy="1274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" name="Equation" r:id="rId6" imgW="1676400" imgH="495300" progId="Equation.3">
                  <p:embed/>
                </p:oleObj>
              </mc:Choice>
              <mc:Fallback>
                <p:oleObj name="Equation" r:id="rId6" imgW="1676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42081" y="1963097"/>
                        <a:ext cx="4311120" cy="1274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21"/>
          <p:cNvSpPr txBox="1">
            <a:spLocks noChangeArrowheads="1"/>
          </p:cNvSpPr>
          <p:nvPr/>
        </p:nvSpPr>
        <p:spPr bwMode="auto">
          <a:xfrm>
            <a:off x="1109134" y="1425576"/>
            <a:ext cx="7340600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Writing the equilibrium distributions as functions of Lagrange multipliers: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083733" y="3488266"/>
            <a:ext cx="699346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779541"/>
              </p:ext>
            </p:extLst>
          </p:nvPr>
        </p:nvGraphicFramePr>
        <p:xfrm>
          <a:off x="1193800" y="3629026"/>
          <a:ext cx="4314825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7" name="Equation" r:id="rId8" imgW="2159000" imgH="1231900" progId="Equation.3">
                  <p:embed/>
                </p:oleObj>
              </mc:Choice>
              <mc:Fallback>
                <p:oleObj name="Equation" r:id="rId8" imgW="21590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3800" y="3629026"/>
                        <a:ext cx="4314825" cy="246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3877735" y="5977467"/>
            <a:ext cx="526626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M.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Mendoza et al., Physical Review Letters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Times New Roman" charset="0"/>
              </a:rPr>
              <a:t>105, 014502 (2010). </a:t>
            </a:r>
          </a:p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FGHFL M+ CM R 9" charset="0"/>
              </a:rPr>
              <a:t>M.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cs typeface="FGHFL M+ CM R 9" charset="0"/>
              </a:rPr>
              <a:t>Mendoza et al., Physical Review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cs typeface="FGHFL M+ CM R 9" charset="0"/>
              </a:rPr>
              <a:t>D  82, 105008 (2010) .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0711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595D16D2-DBBE-D640-9FEF-E01E3538B473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15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62000"/>
            <a:ext cx="8382000" cy="457200"/>
          </a:xfrm>
        </p:spPr>
        <p:txBody>
          <a:bodyPr tIns="7056"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Arial" charset="0"/>
              </a:rPr>
              <a:t>Relativistic Lattice Boltzmann</a:t>
            </a:r>
          </a:p>
        </p:txBody>
      </p:sp>
      <p:sp>
        <p:nvSpPr>
          <p:cNvPr id="25606" name="TextBox 10"/>
          <p:cNvSpPr txBox="1">
            <a:spLocks noChangeArrowheads="1"/>
          </p:cNvSpPr>
          <p:nvPr/>
        </p:nvSpPr>
        <p:spPr bwMode="auto">
          <a:xfrm>
            <a:off x="2662766" y="1428750"/>
            <a:ext cx="3771635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Weakly relativistic: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Marle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cs typeface="Arial" charset="0"/>
              </a:rPr>
              <a:t>Model</a:t>
            </a:r>
          </a:p>
        </p:txBody>
      </p:sp>
      <p:sp>
        <p:nvSpPr>
          <p:cNvPr id="25607" name="Down Arrow 12"/>
          <p:cNvSpPr>
            <a:spLocks noChangeArrowheads="1"/>
          </p:cNvSpPr>
          <p:nvPr/>
        </p:nvSpPr>
        <p:spPr bwMode="auto">
          <a:xfrm>
            <a:off x="4181475" y="3352800"/>
            <a:ext cx="619125" cy="638175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5608" name="TextBox 13"/>
          <p:cNvSpPr txBox="1">
            <a:spLocks noChangeArrowheads="1"/>
          </p:cNvSpPr>
          <p:nvPr/>
        </p:nvSpPr>
        <p:spPr bwMode="auto">
          <a:xfrm>
            <a:off x="4943475" y="3476625"/>
            <a:ext cx="2416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800">
                <a:solidFill>
                  <a:schemeClr val="tx1"/>
                </a:solidFill>
                <a:latin typeface="Arial" charset="0"/>
                <a:cs typeface="Arial" charset="0"/>
              </a:rPr>
              <a:t>4-dimensional system</a:t>
            </a:r>
          </a:p>
        </p:txBody>
      </p:sp>
      <p:sp>
        <p:nvSpPr>
          <p:cNvPr id="25609" name="Right Arrow 15"/>
          <p:cNvSpPr>
            <a:spLocks noChangeArrowheads="1"/>
          </p:cNvSpPr>
          <p:nvPr/>
        </p:nvSpPr>
        <p:spPr bwMode="auto">
          <a:xfrm>
            <a:off x="6821488" y="4557713"/>
            <a:ext cx="377825" cy="174625"/>
          </a:xfrm>
          <a:prstGeom prst="rightArrow">
            <a:avLst>
              <a:gd name="adj1" fmla="val 50000"/>
              <a:gd name="adj2" fmla="val 49934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5610" name="Right Arrow 16"/>
          <p:cNvSpPr>
            <a:spLocks noChangeArrowheads="1"/>
          </p:cNvSpPr>
          <p:nvPr/>
        </p:nvSpPr>
        <p:spPr bwMode="auto">
          <a:xfrm>
            <a:off x="6829425" y="5580063"/>
            <a:ext cx="376238" cy="174625"/>
          </a:xfrm>
          <a:prstGeom prst="rightArrow">
            <a:avLst>
              <a:gd name="adj1" fmla="val 50000"/>
              <a:gd name="adj2" fmla="val 49724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25611" name="Picture 17" descr="Picture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998663"/>
            <a:ext cx="36512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8" descr="Picture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84563"/>
            <a:ext cx="2633662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9" descr="Picture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241800"/>
            <a:ext cx="62849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20" descr="Picture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5229225"/>
            <a:ext cx="633253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21" descr="Picture5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8" y="4357688"/>
            <a:ext cx="14747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6" name="Picture 22" descr="Picture5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5349875"/>
            <a:ext cx="1536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3877735" y="5977467"/>
            <a:ext cx="526626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M.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Mendoza et al., Physical Review Letters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Times New Roman" charset="0"/>
              </a:rPr>
              <a:t>105, 014502 (2010). </a:t>
            </a:r>
          </a:p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FGHFL M+ CM R 9" charset="0"/>
              </a:rPr>
              <a:t>M.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cs typeface="FGHFL M+ CM R 9" charset="0"/>
              </a:rPr>
              <a:t>Mendoza et al., Physical Review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cs typeface="FGHFL M+ CM R 9" charset="0"/>
              </a:rPr>
              <a:t>D  82, 105008 (2010) .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E477BAAB-FEAE-DC4C-A192-0822457F04D1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16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2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544513"/>
            <a:ext cx="8382000" cy="457200"/>
          </a:xfrm>
        </p:spPr>
        <p:txBody>
          <a:bodyPr tIns="7056"/>
          <a:lstStyle/>
          <a:p>
            <a:pPr algn="ctr"/>
            <a:r>
              <a:rPr lang="en-US">
                <a:latin typeface="Arial" charset="0"/>
                <a:ea typeface="ＭＳ Ｐゴシック" charset="0"/>
                <a:cs typeface="Arial" charset="0"/>
              </a:rPr>
              <a:t>Relativistic Lattice Boltzmann Method </a:t>
            </a:r>
          </a:p>
        </p:txBody>
      </p:sp>
      <p:sp>
        <p:nvSpPr>
          <p:cNvPr id="27654" name="TextBox 34"/>
          <p:cNvSpPr txBox="1">
            <a:spLocks noChangeArrowheads="1"/>
          </p:cNvSpPr>
          <p:nvPr/>
        </p:nvSpPr>
        <p:spPr bwMode="auto">
          <a:xfrm>
            <a:off x="390525" y="3248025"/>
            <a:ext cx="2270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>
                <a:solidFill>
                  <a:schemeClr val="accent2"/>
                </a:solidFill>
                <a:latin typeface="Arial" charset="0"/>
                <a:cs typeface="Arial" charset="0"/>
              </a:rPr>
              <a:t>Macroscopic variables:</a:t>
            </a:r>
            <a:endParaRPr lang="en-US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27655" name="Down Arrow 38"/>
          <p:cNvSpPr>
            <a:spLocks noChangeArrowheads="1"/>
          </p:cNvSpPr>
          <p:nvPr/>
        </p:nvSpPr>
        <p:spPr bwMode="auto">
          <a:xfrm>
            <a:off x="1419225" y="2047875"/>
            <a:ext cx="409575" cy="1171575"/>
          </a:xfrm>
          <a:prstGeom prst="downArrow">
            <a:avLst>
              <a:gd name="adj1" fmla="val 50000"/>
              <a:gd name="adj2" fmla="val 50005"/>
            </a:avLst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7656" name="Right Arrow 48"/>
          <p:cNvSpPr>
            <a:spLocks noChangeArrowheads="1"/>
          </p:cNvSpPr>
          <p:nvPr/>
        </p:nvSpPr>
        <p:spPr bwMode="auto">
          <a:xfrm>
            <a:off x="2914650" y="4911725"/>
            <a:ext cx="600075" cy="36195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0" name="Bent Arrow 49"/>
          <p:cNvSpPr/>
          <p:nvPr/>
        </p:nvSpPr>
        <p:spPr bwMode="auto">
          <a:xfrm flipH="1">
            <a:off x="6934200" y="1323975"/>
            <a:ext cx="1381125" cy="3248025"/>
          </a:xfrm>
          <a:prstGeom prst="bentArrow">
            <a:avLst>
              <a:gd name="adj1" fmla="val 15344"/>
              <a:gd name="adj2" fmla="val 17069"/>
              <a:gd name="adj3" fmla="val 25000"/>
              <a:gd name="adj4" fmla="val 43750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7658" name="TextBox 17"/>
          <p:cNvSpPr txBox="1">
            <a:spLocks noChangeArrowheads="1"/>
          </p:cNvSpPr>
          <p:nvPr/>
        </p:nvSpPr>
        <p:spPr bwMode="auto">
          <a:xfrm>
            <a:off x="3486150" y="3759200"/>
            <a:ext cx="307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>
                <a:solidFill>
                  <a:schemeClr val="accent2"/>
                </a:solidFill>
                <a:latin typeface="Arial" charset="0"/>
                <a:cs typeface="Arial" charset="0"/>
              </a:rPr>
              <a:t>Equilibrium distribution function:</a:t>
            </a:r>
          </a:p>
        </p:txBody>
      </p:sp>
      <p:pic>
        <p:nvPicPr>
          <p:cNvPr id="27660" name="Picture 22" descr="fig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134" y="1880729"/>
            <a:ext cx="1497013" cy="198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2" name="Picture 19" descr="Picture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058863"/>
            <a:ext cx="51069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3" name="Picture 20" descr="Picture5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3867150"/>
            <a:ext cx="2316162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4" name="Picture 21" descr="Picture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4160838"/>
            <a:ext cx="5291137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3877735" y="6028266"/>
            <a:ext cx="526626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M.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Mendoza et al., Physical Review Letters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Times New Roman" charset="0"/>
              </a:rPr>
              <a:t>105, 014502 (2010). </a:t>
            </a:r>
          </a:p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FGHFL M+ CM R 9" charset="0"/>
              </a:rPr>
              <a:t>M.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cs typeface="FGHFL M+ CM R 9" charset="0"/>
              </a:rPr>
              <a:t>Mendoza et al., Physical Review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cs typeface="FGHFL M+ CM R 9" charset="0"/>
              </a:rPr>
              <a:t>D  82, 105008 (2010) .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9" name="Picture 18" descr="COVER-LM12223-Fig.1 - cv10500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33" y="1878361"/>
            <a:ext cx="1537500" cy="19147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0716915D-C3B4-A545-8E3C-D9DBC80407A1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17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7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62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Validation with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Quark-Gluon Plasma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622800" y="1917171"/>
            <a:ext cx="42957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hangingPunct="0">
              <a:buFont typeface="Times New Roman" charset="0"/>
              <a:buNone/>
            </a:pP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I.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Bouras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E. Molnar, H.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Niemi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Z.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Xu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A. El, O.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Fochler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C. Greiner, and D. H.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Rischke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Phys. Rev.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Lett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. 103, 032301 (2009).</a:t>
            </a:r>
          </a:p>
          <a:p>
            <a:pPr algn="just" eaLnBrk="0" hangingPunct="0">
              <a:buFont typeface="Times New Roman" charset="0"/>
              <a:buNone/>
            </a:pPr>
            <a:endParaRPr lang="en-US" sz="1400" dirty="0">
              <a:solidFill>
                <a:schemeClr val="tx1"/>
              </a:solidFill>
              <a:latin typeface="Arial" charset="0"/>
              <a:ea typeface="Times New Roman" charset="0"/>
            </a:endParaRPr>
          </a:p>
          <a:p>
            <a:pPr algn="just" eaLnBrk="0" hangingPunct="0">
              <a:buFont typeface="Times New Roman" charset="0"/>
              <a:buNone/>
            </a:pP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P.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Romatschke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Int. J. Mod. Phys. E 19, 1 (2009). </a:t>
            </a:r>
          </a:p>
          <a:p>
            <a:pPr algn="just" eaLnBrk="0" hangingPunct="0">
              <a:buFont typeface="Times New Roman" charset="0"/>
              <a:buNone/>
            </a:pPr>
            <a:endParaRPr lang="de-CH" sz="1400" dirty="0">
              <a:solidFill>
                <a:schemeClr val="tx1"/>
              </a:solidFill>
              <a:latin typeface="Arial" charset="0"/>
              <a:ea typeface="Times New Roman" charset="0"/>
            </a:endParaRPr>
          </a:p>
          <a:p>
            <a:pPr algn="just" eaLnBrk="0" hangingPunct="0">
              <a:buFont typeface="Times New Roman" charset="0"/>
              <a:buNone/>
            </a:pP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H.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Stöcker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Nucl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. Phys. A750, 121 (2005); J.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Ruppert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 and B. Müller, Phys.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Lett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. B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Times New Roman" charset="0"/>
              </a:rPr>
              <a:t>625,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123 (2005); J.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Casalderrey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-Solana, E.V.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Shuryak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and D.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Teaney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J. Phys. Conf. Ser. 27, 22 (2005); V. Koch, A.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Majumder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, and X. N. Wang, Phys. Rev.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ea typeface="Times New Roman" charset="0"/>
              </a:rPr>
              <a:t>Lett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Times New Roman" charset="0"/>
              </a:rPr>
              <a:t>. 96, 172302 (2006).</a:t>
            </a: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261938" y="1436688"/>
            <a:ext cx="8664575" cy="40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Wingdings" pitchFamily="2" charset="2"/>
              <a:buChar char="q"/>
              <a:defRPr/>
            </a:pPr>
            <a:r>
              <a:rPr lang="de-CH" sz="16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Existence of  Shock waves open the idea of considering the quark-gluon plasma as a fluid.</a:t>
            </a:r>
          </a:p>
        </p:txBody>
      </p:sp>
      <p:pic>
        <p:nvPicPr>
          <p:cNvPr id="28682" name="Picture 11" descr="Picture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929313"/>
            <a:ext cx="20240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09496" y="2191740"/>
            <a:ext cx="4075664" cy="2425727"/>
            <a:chOff x="63962" y="3842740"/>
            <a:chExt cx="4075664" cy="2425727"/>
          </a:xfrm>
        </p:grpSpPr>
        <p:pic>
          <p:nvPicPr>
            <p:cNvPr id="13" name="Picture 12" descr="collision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02" y="4022343"/>
              <a:ext cx="3056467" cy="2200656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 bwMode="auto">
            <a:xfrm rot="19349241">
              <a:off x="63962" y="6059435"/>
              <a:ext cx="894933" cy="209032"/>
            </a:xfrm>
            <a:prstGeom prst="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 rot="8810458">
              <a:off x="3172377" y="3842740"/>
              <a:ext cx="967249" cy="222187"/>
            </a:xfrm>
            <a:prstGeom prst="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734" y="4656666"/>
              <a:ext cx="573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6600"/>
                  </a:solidFill>
                </a:rPr>
                <a:t>Au</a:t>
              </a:r>
              <a:endParaRPr lang="en-US" sz="2400" dirty="0">
                <a:solidFill>
                  <a:srgbClr val="FF66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17334" y="4572000"/>
              <a:ext cx="573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6600"/>
                  </a:solidFill>
                </a:rPr>
                <a:t>Au</a:t>
              </a:r>
              <a:endParaRPr lang="en-US" sz="2400" dirty="0">
                <a:solidFill>
                  <a:srgbClr val="FF6600"/>
                </a:solidFill>
              </a:endParaRPr>
            </a:p>
          </p:txBody>
        </p:sp>
      </p:grpSp>
      <p:pic>
        <p:nvPicPr>
          <p:cNvPr id="2" name="Picture 1" descr="plane-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603750"/>
            <a:ext cx="2514600" cy="18859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1422400" y="2692400"/>
            <a:ext cx="2209800" cy="16637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3657600" y="4356100"/>
            <a:ext cx="127000" cy="127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441701" y="4546071"/>
            <a:ext cx="863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buFont typeface="Times New Roman" charset="0"/>
              <a:buNone/>
            </a:pPr>
            <a:r>
              <a:rPr lang="en-US" sz="1400" dirty="0" smtClean="0">
                <a:solidFill>
                  <a:srgbClr val="FF0000"/>
                </a:solidFill>
                <a:latin typeface="Arial" charset="0"/>
                <a:ea typeface="Times New Roman" charset="0"/>
              </a:rPr>
              <a:t>Parton</a:t>
            </a:r>
            <a:endParaRPr lang="en-US" sz="1400" dirty="0">
              <a:solidFill>
                <a:srgbClr val="FF0000"/>
              </a:solidFill>
              <a:latin typeface="Arial" charset="0"/>
              <a:ea typeface="Times New Roman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4368800" y="1349377"/>
            <a:ext cx="4224338" cy="24241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33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95DBC678-AD88-3441-B601-1CF86C01B76E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18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70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62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Validation with Quark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-Gluon Plasma</a:t>
            </a:r>
          </a:p>
        </p:txBody>
      </p:sp>
      <p:pic>
        <p:nvPicPr>
          <p:cNvPr id="29703" name="Picture 7" descr="fig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290638"/>
            <a:ext cx="3649662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TextBox 11"/>
          <p:cNvSpPr txBox="1">
            <a:spLocks noChangeArrowheads="1"/>
          </p:cNvSpPr>
          <p:nvPr/>
        </p:nvSpPr>
        <p:spPr bwMode="auto">
          <a:xfrm>
            <a:off x="4521201" y="5165726"/>
            <a:ext cx="4165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1600" b="1" dirty="0">
                <a:solidFill>
                  <a:schemeClr val="tx1"/>
                </a:solidFill>
                <a:latin typeface="Arial" charset="0"/>
                <a:cs typeface="Arial" charset="0"/>
              </a:rPr>
              <a:t>BAMPS:  </a:t>
            </a:r>
            <a:r>
              <a:rPr lang="de-CH" sz="1600" dirty="0">
                <a:solidFill>
                  <a:schemeClr val="tx1"/>
                </a:solidFill>
                <a:latin typeface="Arial" charset="0"/>
                <a:cs typeface="Arial" charset="0"/>
              </a:rPr>
              <a:t>Boltzmann Approach </a:t>
            </a:r>
            <a:r>
              <a:rPr lang="de-CH" sz="1600" dirty="0" err="1">
                <a:solidFill>
                  <a:schemeClr val="tx1"/>
                </a:solidFill>
                <a:latin typeface="Arial" charset="0"/>
                <a:cs typeface="Arial" charset="0"/>
              </a:rPr>
              <a:t>of</a:t>
            </a:r>
            <a:r>
              <a:rPr lang="de-CH" sz="1600" dirty="0">
                <a:solidFill>
                  <a:schemeClr val="tx1"/>
                </a:solidFill>
                <a:latin typeface="Arial" charset="0"/>
                <a:cs typeface="Arial" charset="0"/>
              </a:rPr>
              <a:t> Multi-Parton </a:t>
            </a:r>
            <a:r>
              <a:rPr lang="de-CH" sz="1600" dirty="0" err="1">
                <a:solidFill>
                  <a:schemeClr val="tx1"/>
                </a:solidFill>
                <a:latin typeface="Arial" charset="0"/>
                <a:cs typeface="Arial" charset="0"/>
              </a:rPr>
              <a:t>Scattering</a:t>
            </a:r>
            <a:r>
              <a:rPr lang="de-CH" sz="1600" dirty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29705" name="Rectangle 12"/>
          <p:cNvSpPr>
            <a:spLocks noChangeArrowheads="1"/>
          </p:cNvSpPr>
          <p:nvPr/>
        </p:nvSpPr>
        <p:spPr bwMode="auto">
          <a:xfrm>
            <a:off x="3877735" y="5977467"/>
            <a:ext cx="526626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M.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Mendoza et al., Physical Review Letters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Times New Roman" charset="0"/>
              </a:rPr>
              <a:t>105, 014502 (2010). </a:t>
            </a:r>
          </a:p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FGHFL M+ CM R 9" charset="0"/>
              </a:rPr>
              <a:t>M.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cs typeface="FGHFL M+ CM R 9" charset="0"/>
              </a:rPr>
              <a:t>Mendoza et al., Physical Review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cs typeface="FGHFL M+ CM R 9" charset="0"/>
              </a:rPr>
              <a:t>D  82, 105008 (2010) .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29706" name="Picture 13" descr="Picture5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422402"/>
            <a:ext cx="3859213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4" descr="Picture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7" y="6018742"/>
            <a:ext cx="160178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504266" y="4020334"/>
            <a:ext cx="3911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Ratios </a:t>
            </a:r>
            <a:r>
              <a:rPr lang="en-US" sz="1800" dirty="0">
                <a:solidFill>
                  <a:srgbClr val="000000"/>
                </a:solidFill>
              </a:rPr>
              <a:t>of time consumption</a:t>
            </a:r>
            <a:r>
              <a:rPr lang="en-US" sz="1800" dirty="0" smtClean="0">
                <a:solidFill>
                  <a:srgbClr val="000000"/>
                </a:solidFill>
              </a:rPr>
              <a:t>: 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1</a:t>
            </a:r>
            <a:r>
              <a:rPr lang="en-US" sz="2000" b="1" dirty="0">
                <a:solidFill>
                  <a:srgbClr val="000000"/>
                </a:solidFill>
              </a:rPr>
              <a:t>:20:</a:t>
            </a:r>
            <a:r>
              <a:rPr lang="en-US" sz="2000" b="1" dirty="0" smtClean="0">
                <a:solidFill>
                  <a:srgbClr val="000000"/>
                </a:solidFill>
              </a:rPr>
              <a:t>80000   (single CPU)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For RLB : </a:t>
            </a:r>
            <a:r>
              <a:rPr lang="en-US" sz="1800" dirty="0" err="1">
                <a:solidFill>
                  <a:srgbClr val="000000"/>
                </a:solidFill>
              </a:rPr>
              <a:t>vSHASTA</a:t>
            </a:r>
            <a:r>
              <a:rPr lang="en-US" sz="1800" dirty="0">
                <a:solidFill>
                  <a:srgbClr val="000000"/>
                </a:solidFill>
              </a:rPr>
              <a:t> : </a:t>
            </a:r>
            <a:r>
              <a:rPr lang="en-US" sz="1800" dirty="0" smtClean="0">
                <a:solidFill>
                  <a:srgbClr val="000000"/>
                </a:solidFill>
              </a:rPr>
              <a:t>BAMPS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Computational Physics Group / Institute for Building Materials</a:t>
            </a:r>
            <a:endParaRPr lang="de-D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3429" y="927104"/>
            <a:ext cx="8380412" cy="576263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An application on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Graphene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7" name="Picture 7" descr="molecule-graphe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157" y="1824013"/>
            <a:ext cx="4177243" cy="357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3756" y="5855901"/>
            <a:ext cx="65909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Novoselov</a:t>
            </a:r>
            <a:r>
              <a:rPr lang="en-US" sz="1600" dirty="0">
                <a:solidFill>
                  <a:srgbClr val="000000"/>
                </a:solidFill>
              </a:rPr>
              <a:t>, K. S. et al. </a:t>
            </a:r>
            <a:r>
              <a:rPr lang="en-US" sz="1600" dirty="0" smtClean="0">
                <a:solidFill>
                  <a:srgbClr val="000000"/>
                </a:solidFill>
              </a:rPr>
              <a:t>Proc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Natl</a:t>
            </a:r>
            <a:r>
              <a:rPr lang="en-US" sz="1600" dirty="0">
                <a:solidFill>
                  <a:srgbClr val="000000"/>
                </a:solidFill>
              </a:rPr>
              <a:t> Acad. Sci</a:t>
            </a:r>
            <a:r>
              <a:rPr lang="en-US" sz="1600" dirty="0" smtClean="0">
                <a:solidFill>
                  <a:srgbClr val="000000"/>
                </a:solidFill>
              </a:rPr>
              <a:t>. </a:t>
            </a:r>
            <a:r>
              <a:rPr lang="en-US" sz="1600" dirty="0">
                <a:solidFill>
                  <a:srgbClr val="000000"/>
                </a:solidFill>
              </a:rPr>
              <a:t>102, 10451–10453 (2005). </a:t>
            </a:r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1600" dirty="0" err="1" smtClean="0">
                <a:solidFill>
                  <a:srgbClr val="000000"/>
                </a:solidFill>
              </a:rPr>
              <a:t>Novoselov</a:t>
            </a:r>
            <a:r>
              <a:rPr lang="en-US" sz="1600" dirty="0">
                <a:solidFill>
                  <a:srgbClr val="000000"/>
                </a:solidFill>
              </a:rPr>
              <a:t>, K. S. et al. </a:t>
            </a:r>
            <a:r>
              <a:rPr lang="en-US" sz="1600" dirty="0" smtClean="0">
                <a:solidFill>
                  <a:srgbClr val="000000"/>
                </a:solidFill>
              </a:rPr>
              <a:t>Science </a:t>
            </a:r>
            <a:r>
              <a:rPr lang="en-US" sz="1600" dirty="0">
                <a:solidFill>
                  <a:srgbClr val="000000"/>
                </a:solidFill>
              </a:rPr>
              <a:t>306, 666–669 (2004). </a:t>
            </a:r>
          </a:p>
        </p:txBody>
      </p:sp>
    </p:spTree>
    <p:extLst>
      <p:ext uri="{BB962C8B-B14F-4D97-AF65-F5344CB8AC3E}">
        <p14:creationId xmlns:p14="http://schemas.microsoft.com/office/powerpoint/2010/main" val="9425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E0F7170-139B-A34C-BB75-75CB07AFC437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2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Relativistic Fluid Dynamics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198" name="TextBox 8"/>
          <p:cNvSpPr txBox="1">
            <a:spLocks noChangeArrowheads="1"/>
          </p:cNvSpPr>
          <p:nvPr/>
        </p:nvSpPr>
        <p:spPr bwMode="auto">
          <a:xfrm>
            <a:off x="566218" y="1163109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>
                <a:solidFill>
                  <a:schemeClr val="accent2"/>
                </a:solidFill>
                <a:latin typeface="Arial" charset="0"/>
                <a:cs typeface="Arial" charset="0"/>
              </a:rPr>
              <a:t>Quark-gluon plasma</a:t>
            </a:r>
          </a:p>
        </p:txBody>
      </p:sp>
      <p:sp>
        <p:nvSpPr>
          <p:cNvPr id="4" name="Rectangle 3"/>
          <p:cNvSpPr/>
          <p:nvPr/>
        </p:nvSpPr>
        <p:spPr>
          <a:xfrm>
            <a:off x="3763926" y="3321278"/>
            <a:ext cx="16161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aseline="30000" dirty="0"/>
              <a:t> J. </a:t>
            </a:r>
            <a:r>
              <a:rPr lang="hu-HU" baseline="-25000" dirty="0"/>
              <a:t>Appl. </a:t>
            </a:r>
            <a:r>
              <a:rPr lang="hu-HU" baseline="30000" dirty="0"/>
              <a:t>Phys. 64, 6365 (1988).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8096" y="1641408"/>
            <a:ext cx="3373504" cy="2083927"/>
            <a:chOff x="148629" y="1810740"/>
            <a:chExt cx="4075664" cy="2425727"/>
          </a:xfrm>
        </p:grpSpPr>
        <p:pic>
          <p:nvPicPr>
            <p:cNvPr id="3" name="Picture 2" descr="collisio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69" y="1990343"/>
              <a:ext cx="3056467" cy="2200656"/>
            </a:xfrm>
            <a:prstGeom prst="rect">
              <a:avLst/>
            </a:prstGeom>
          </p:spPr>
        </p:pic>
        <p:sp>
          <p:nvSpPr>
            <p:cNvPr id="2" name="Right Arrow 1"/>
            <p:cNvSpPr/>
            <p:nvPr/>
          </p:nvSpPr>
          <p:spPr bwMode="auto">
            <a:xfrm rot="19349241">
              <a:off x="148629" y="4027435"/>
              <a:ext cx="894933" cy="209032"/>
            </a:xfrm>
            <a:prstGeom prst="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18" name="Right Arrow 17"/>
            <p:cNvSpPr/>
            <p:nvPr/>
          </p:nvSpPr>
          <p:spPr bwMode="auto">
            <a:xfrm rot="8810458">
              <a:off x="3257044" y="1810740"/>
              <a:ext cx="967249" cy="222187"/>
            </a:xfrm>
            <a:prstGeom prst="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0401" y="2624666"/>
              <a:ext cx="573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6600"/>
                  </a:solidFill>
                </a:rPr>
                <a:t>Au</a:t>
              </a:r>
              <a:endParaRPr lang="en-US" sz="2400" dirty="0">
                <a:solidFill>
                  <a:srgbClr val="FF66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02001" y="2540000"/>
              <a:ext cx="573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6600"/>
                  </a:solidFill>
                </a:rPr>
                <a:t>Au</a:t>
              </a:r>
              <a:endParaRPr lang="en-US" sz="2400" dirty="0">
                <a:solidFill>
                  <a:srgbClr val="FF6600"/>
                </a:solidFill>
              </a:endParaRPr>
            </a:p>
          </p:txBody>
        </p:sp>
      </p:grpSp>
      <p:pic>
        <p:nvPicPr>
          <p:cNvPr id="19" name="Picture 7" descr="molecule-graphen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595417"/>
            <a:ext cx="2378075" cy="203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5256751" y="1196976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Electronic flow in </a:t>
            </a:r>
            <a:r>
              <a:rPr lang="en-US" sz="16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graphene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 descr="supernova-explos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833" y="4250269"/>
            <a:ext cx="2756050" cy="2070100"/>
          </a:xfrm>
          <a:prstGeom prst="rect">
            <a:avLst/>
          </a:prstGeom>
        </p:spPr>
      </p:pic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5256751" y="3855509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Supernovae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718618" y="3868209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Gravity – fluid dynamics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Picture 7" descr="black-hole-swallows-sta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4362449"/>
            <a:ext cx="27686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29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381000" y="768350"/>
            <a:ext cx="8380413" cy="586317"/>
          </a:xfrm>
        </p:spPr>
        <p:txBody>
          <a:bodyPr/>
          <a:lstStyle/>
          <a:p>
            <a:pPr algn="ctr"/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Electronic Flow in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Graphene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38916" name="TextBox 6"/>
          <p:cNvSpPr txBox="1">
            <a:spLocks noChangeArrowheads="1"/>
          </p:cNvSpPr>
          <p:nvPr/>
        </p:nvSpPr>
        <p:spPr bwMode="auto">
          <a:xfrm>
            <a:off x="2972329" y="1329274"/>
            <a:ext cx="5833004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M. </a:t>
            </a:r>
            <a:r>
              <a:rPr lang="da-DK" sz="1800" dirty="0">
                <a:solidFill>
                  <a:schemeClr val="tx1"/>
                </a:solidFill>
                <a:latin typeface="Arial" charset="0"/>
                <a:cs typeface="Arial" charset="0"/>
              </a:rPr>
              <a:t>Müller et </a:t>
            </a:r>
            <a:r>
              <a:rPr lang="da-DK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al.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Phys</a:t>
            </a:r>
            <a:r>
              <a:rPr lang="en-US" sz="1800" dirty="0">
                <a:solidFill>
                  <a:schemeClr val="tx1"/>
                </a:solidFill>
                <a:latin typeface="Arial" charset="0"/>
                <a:cs typeface="Arial" charset="0"/>
              </a:rPr>
              <a:t>. Rev. </a:t>
            </a:r>
            <a:r>
              <a:rPr lang="en-US" sz="1800" dirty="0" err="1">
                <a:solidFill>
                  <a:schemeClr val="tx1"/>
                </a:solidFill>
                <a:latin typeface="Arial" charset="0"/>
                <a:cs typeface="Arial" charset="0"/>
              </a:rPr>
              <a:t>Lett</a:t>
            </a:r>
            <a:r>
              <a:rPr lang="en-US" sz="1800" dirty="0">
                <a:solidFill>
                  <a:schemeClr val="tx1"/>
                </a:solidFill>
                <a:latin typeface="Arial" charset="0"/>
                <a:cs typeface="Arial" charset="0"/>
              </a:rPr>
              <a:t>. 103, 025301 (2009) </a:t>
            </a:r>
          </a:p>
        </p:txBody>
      </p:sp>
      <p:pic>
        <p:nvPicPr>
          <p:cNvPr id="389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1" y="1731440"/>
            <a:ext cx="435292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/>
        </p:nvCxnSpPr>
        <p:spPr bwMode="auto">
          <a:xfrm>
            <a:off x="2777062" y="1422400"/>
            <a:ext cx="0" cy="48937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Picture 11" descr="graphene_lca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59" y="2563826"/>
            <a:ext cx="2246841" cy="232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755900"/>
            <a:ext cx="5231504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911600" y="4495800"/>
            <a:ext cx="4000500" cy="254000"/>
          </a:xfrm>
          <a:prstGeom prst="rect">
            <a:avLst/>
          </a:prstGeom>
          <a:solidFill>
            <a:srgbClr val="FF0000">
              <a:alpha val="1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7958667" y="4478874"/>
            <a:ext cx="1185333" cy="43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3600" i="1" dirty="0" err="1" smtClean="0">
                <a:solidFill>
                  <a:srgbClr val="FF0000"/>
                </a:solidFill>
                <a:latin typeface="Times"/>
                <a:cs typeface="Times"/>
              </a:rPr>
              <a:t>kT</a:t>
            </a:r>
            <a:endParaRPr lang="en-US" sz="3600" i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5507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381000" y="768350"/>
            <a:ext cx="8380413" cy="586317"/>
          </a:xfrm>
        </p:spPr>
        <p:txBody>
          <a:bodyPr/>
          <a:lstStyle/>
          <a:p>
            <a:pPr algn="ctr"/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Electronic Flow in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Graphene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38916" name="TextBox 6"/>
          <p:cNvSpPr txBox="1">
            <a:spLocks noChangeArrowheads="1"/>
          </p:cNvSpPr>
          <p:nvPr/>
        </p:nvSpPr>
        <p:spPr bwMode="auto">
          <a:xfrm>
            <a:off x="2972329" y="1329274"/>
            <a:ext cx="5833004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M. </a:t>
            </a:r>
            <a:r>
              <a:rPr lang="da-DK" sz="1800" dirty="0">
                <a:solidFill>
                  <a:schemeClr val="tx1"/>
                </a:solidFill>
                <a:latin typeface="Arial" charset="0"/>
                <a:cs typeface="Arial" charset="0"/>
              </a:rPr>
              <a:t>Müller et </a:t>
            </a:r>
            <a:r>
              <a:rPr lang="da-DK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al.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Phys</a:t>
            </a:r>
            <a:r>
              <a:rPr lang="en-US" sz="1800" dirty="0">
                <a:solidFill>
                  <a:schemeClr val="tx1"/>
                </a:solidFill>
                <a:latin typeface="Arial" charset="0"/>
                <a:cs typeface="Arial" charset="0"/>
              </a:rPr>
              <a:t>. Rev. </a:t>
            </a:r>
            <a:r>
              <a:rPr lang="en-US" sz="1800" dirty="0" err="1">
                <a:solidFill>
                  <a:schemeClr val="tx1"/>
                </a:solidFill>
                <a:latin typeface="Arial" charset="0"/>
                <a:cs typeface="Arial" charset="0"/>
              </a:rPr>
              <a:t>Lett</a:t>
            </a:r>
            <a:r>
              <a:rPr lang="en-US" sz="1800" dirty="0">
                <a:solidFill>
                  <a:schemeClr val="tx1"/>
                </a:solidFill>
                <a:latin typeface="Arial" charset="0"/>
                <a:cs typeface="Arial" charset="0"/>
              </a:rPr>
              <a:t>. 103, 025301 (2009) </a:t>
            </a:r>
          </a:p>
        </p:txBody>
      </p:sp>
      <p:sp>
        <p:nvSpPr>
          <p:cNvPr id="38917" name="Down Arrow 7"/>
          <p:cNvSpPr>
            <a:spLocks noChangeArrowheads="1"/>
          </p:cNvSpPr>
          <p:nvPr/>
        </p:nvSpPr>
        <p:spPr bwMode="auto">
          <a:xfrm>
            <a:off x="4572000" y="2861733"/>
            <a:ext cx="885825" cy="1275298"/>
          </a:xfrm>
          <a:prstGeom prst="downArrow">
            <a:avLst>
              <a:gd name="adj1" fmla="val 32796"/>
              <a:gd name="adj2" fmla="val 50029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8918" name="TextBox 8"/>
          <p:cNvSpPr txBox="1">
            <a:spLocks noChangeArrowheads="1"/>
          </p:cNvSpPr>
          <p:nvPr/>
        </p:nvSpPr>
        <p:spPr bwMode="auto">
          <a:xfrm>
            <a:off x="5554134" y="3081873"/>
            <a:ext cx="3437466" cy="69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From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Dirac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equation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to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Quantum </a:t>
            </a:r>
            <a:r>
              <a:rPr lang="de-CH" sz="1800" dirty="0">
                <a:solidFill>
                  <a:schemeClr val="tx1"/>
                </a:solidFill>
                <a:latin typeface="Arial" charset="0"/>
                <a:cs typeface="Arial" charset="0"/>
              </a:rPr>
              <a:t>Boltzmann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Equation</a:t>
            </a:r>
            <a:endParaRPr lang="en-US" sz="18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89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1" y="1731440"/>
            <a:ext cx="435292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/>
        </p:nvCxnSpPr>
        <p:spPr bwMode="auto">
          <a:xfrm>
            <a:off x="2777062" y="1422400"/>
            <a:ext cx="0" cy="48937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895" b="-1"/>
          <a:stretch/>
        </p:blipFill>
        <p:spPr>
          <a:xfrm>
            <a:off x="3555999" y="4152900"/>
            <a:ext cx="4468519" cy="88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5904"/>
          <a:stretch/>
        </p:blipFill>
        <p:spPr>
          <a:xfrm>
            <a:off x="3632199" y="5524500"/>
            <a:ext cx="3802168" cy="901700"/>
          </a:xfrm>
          <a:prstGeom prst="rect">
            <a:avLst/>
          </a:prstGeom>
        </p:spPr>
      </p:pic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3636434" y="5113873"/>
            <a:ext cx="3437466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equilibrium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</a:t>
            </a:r>
            <a:endParaRPr lang="en-US" sz="18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7" name="Picture 11" descr="graphene_lca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59" y="2563826"/>
            <a:ext cx="2246841" cy="232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95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381000" y="768350"/>
            <a:ext cx="8380413" cy="586317"/>
          </a:xfrm>
        </p:spPr>
        <p:txBody>
          <a:bodyPr/>
          <a:lstStyle/>
          <a:p>
            <a:pPr algn="ctr"/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Electronic Flow in Graphene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916" name="TextBox 6"/>
          <p:cNvSpPr txBox="1">
            <a:spLocks noChangeArrowheads="1"/>
          </p:cNvSpPr>
          <p:nvPr/>
        </p:nvSpPr>
        <p:spPr bwMode="auto">
          <a:xfrm>
            <a:off x="3310996" y="6180674"/>
            <a:ext cx="5833004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M. </a:t>
            </a:r>
            <a:r>
              <a:rPr lang="da-DK" sz="1400" dirty="0">
                <a:solidFill>
                  <a:schemeClr val="tx1"/>
                </a:solidFill>
                <a:latin typeface="Arial" charset="0"/>
                <a:cs typeface="Arial" charset="0"/>
              </a:rPr>
              <a:t>Müller et </a:t>
            </a:r>
            <a:r>
              <a:rPr lang="da-DK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al.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Phys</a:t>
            </a:r>
            <a:r>
              <a:rPr 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. Rev.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cs typeface="Arial" charset="0"/>
              </a:rPr>
              <a:t>Lett</a:t>
            </a:r>
            <a:r>
              <a:rPr 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. 103, 025301 (2009) 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77062" y="1422400"/>
            <a:ext cx="0" cy="48937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895" b="-1"/>
          <a:stretch/>
        </p:blipFill>
        <p:spPr>
          <a:xfrm>
            <a:off x="3555999" y="1549400"/>
            <a:ext cx="4468519" cy="88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904"/>
          <a:stretch/>
        </p:blipFill>
        <p:spPr>
          <a:xfrm>
            <a:off x="3632199" y="2857500"/>
            <a:ext cx="3802168" cy="901700"/>
          </a:xfrm>
          <a:prstGeom prst="rect">
            <a:avLst/>
          </a:prstGeom>
        </p:spPr>
      </p:pic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3636434" y="2446873"/>
            <a:ext cx="3437466" cy="3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equilibrium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</a:t>
            </a:r>
            <a:endParaRPr lang="en-US" sz="18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199" y="4838700"/>
            <a:ext cx="2540001" cy="991220"/>
          </a:xfrm>
          <a:prstGeom prst="rect">
            <a:avLst/>
          </a:prstGeom>
        </p:spPr>
      </p:pic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3636434" y="4085173"/>
            <a:ext cx="4745566" cy="69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The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carrier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density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comes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from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thermal </a:t>
            </a:r>
            <a:r>
              <a:rPr lang="de-CH" sz="18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excitations</a:t>
            </a:r>
            <a:r>
              <a:rPr lang="de-CH" sz="18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</a:t>
            </a:r>
            <a:endParaRPr lang="en-US" sz="18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8" name="Picture 11" descr="graphene_lca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59" y="2563826"/>
            <a:ext cx="2246841" cy="232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495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309563" y="889005"/>
            <a:ext cx="8380412" cy="4656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Turbulence in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Graphene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. Can it be measured?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1715031"/>
            <a:ext cx="5797550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6270625" y="1512360"/>
            <a:ext cx="2424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2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Quasiperfect</a:t>
            </a:r>
            <a:r>
              <a:rPr lang="da-DK" sz="2000" dirty="0">
                <a:solidFill>
                  <a:schemeClr val="accent2"/>
                </a:solidFill>
                <a:latin typeface="Arial" charset="0"/>
                <a:cs typeface="Arial" charset="0"/>
              </a:rPr>
              <a:t> fluid</a:t>
            </a:r>
            <a:endParaRPr lang="en-US" sz="20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pic>
        <p:nvPicPr>
          <p:cNvPr id="5" name="Picture 7" descr="img24sinpre105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1" y="1913996"/>
            <a:ext cx="3030537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343955" y="5305423"/>
            <a:ext cx="7800978" cy="116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It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can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be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important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to:</a:t>
            </a:r>
          </a:p>
          <a:p>
            <a:pPr marL="457200" indent="-45720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AutoNum type="arabicPeriod"/>
            </a:pPr>
            <a:r>
              <a:rPr lang="da-DK" sz="2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S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tudy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of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turbulence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itself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.</a:t>
            </a:r>
            <a:endParaRPr lang="da-DK" sz="2000" dirty="0">
              <a:solidFill>
                <a:schemeClr val="accent2"/>
              </a:solidFill>
              <a:latin typeface="Arial" charset="0"/>
              <a:cs typeface="Arial" charset="0"/>
            </a:endParaRPr>
          </a:p>
          <a:p>
            <a:pPr marL="457200" indent="-45720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AutoNum type="arabicPeriod"/>
            </a:pP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Control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electrical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current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fluctuations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in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electronic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da-DK" sz="20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devices</a:t>
            </a:r>
            <a:r>
              <a:rPr lang="da-DK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.</a:t>
            </a:r>
            <a:endParaRPr lang="en-US" sz="20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280429" y="5342474"/>
            <a:ext cx="4317471" cy="39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M. </a:t>
            </a:r>
            <a:r>
              <a:rPr lang="da-DK" sz="1400" dirty="0">
                <a:solidFill>
                  <a:schemeClr val="tx1"/>
                </a:solidFill>
                <a:latin typeface="Arial" charset="0"/>
                <a:cs typeface="Arial" charset="0"/>
              </a:rPr>
              <a:t>Müller et </a:t>
            </a:r>
            <a:r>
              <a:rPr lang="da-DK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al.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Phys</a:t>
            </a:r>
            <a:r>
              <a:rPr 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. Rev.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  <a:cs typeface="Arial" charset="0"/>
              </a:rPr>
              <a:t>Lett</a:t>
            </a:r>
            <a:r>
              <a:rPr lang="en-US" sz="1400" dirty="0">
                <a:solidFill>
                  <a:schemeClr val="tx1"/>
                </a:solidFill>
                <a:latin typeface="Arial" charset="0"/>
                <a:cs typeface="Arial" charset="0"/>
              </a:rPr>
              <a:t>. 103, 025301 (2009) </a:t>
            </a:r>
          </a:p>
        </p:txBody>
      </p:sp>
    </p:spTree>
    <p:extLst>
      <p:ext uri="{BB962C8B-B14F-4D97-AF65-F5344CB8AC3E}">
        <p14:creationId xmlns:p14="http://schemas.microsoft.com/office/powerpoint/2010/main" val="413800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352425" y="695325"/>
            <a:ext cx="8380413" cy="841375"/>
          </a:xfrm>
        </p:spPr>
        <p:txBody>
          <a:bodyPr/>
          <a:lstStyle/>
          <a:p>
            <a:pPr algn="ctr"/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Results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with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RLB in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graphene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2" name="Picture 13" descr="v2_99co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755775"/>
            <a:ext cx="3938588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14" descr="currentFFT_9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639888"/>
            <a:ext cx="4410075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15"/>
          <p:cNvSpPr txBox="1">
            <a:spLocks noChangeArrowheads="1"/>
          </p:cNvSpPr>
          <p:nvPr/>
        </p:nvSpPr>
        <p:spPr bwMode="auto">
          <a:xfrm>
            <a:off x="754063" y="4049713"/>
            <a:ext cx="3149600" cy="11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2400" dirty="0">
                <a:solidFill>
                  <a:schemeClr val="tx1"/>
                </a:solidFill>
                <a:latin typeface="Arial" charset="0"/>
                <a:cs typeface="Arial" charset="0"/>
              </a:rPr>
              <a:t>Re = 100</a:t>
            </a:r>
          </a:p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2400" dirty="0">
                <a:solidFill>
                  <a:schemeClr val="tx1"/>
                </a:solidFill>
                <a:latin typeface="Arial" charset="0"/>
                <a:cs typeface="Arial" charset="0"/>
              </a:rPr>
              <a:t>L = 5 </a:t>
            </a:r>
            <a:r>
              <a:rPr lang="da-DK" sz="2400" dirty="0" smtClean="0">
                <a:solidFill>
                  <a:schemeClr val="tx1"/>
                </a:solidFill>
                <a:latin typeface="Symbol" charset="2"/>
                <a:cs typeface="Symbol" charset="2"/>
              </a:rPr>
              <a:t>m</a:t>
            </a:r>
            <a:r>
              <a:rPr lang="da-DK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</a:t>
            </a:r>
          </a:p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u</a:t>
            </a:r>
            <a:r>
              <a:rPr lang="de-CH" sz="2400" baseline="-250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typ</a:t>
            </a:r>
            <a:r>
              <a:rPr lang="de-CH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= 10</a:t>
            </a:r>
            <a:r>
              <a:rPr lang="de-CH" sz="2400" baseline="30000" dirty="0">
                <a:solidFill>
                  <a:schemeClr val="tx1"/>
                </a:solidFill>
                <a:latin typeface="Arial" charset="0"/>
                <a:cs typeface="Arial" charset="0"/>
              </a:rPr>
              <a:t>5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 m/s</a:t>
            </a:r>
            <a:endParaRPr lang="en-US" sz="24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3640667" y="5939366"/>
            <a:ext cx="526626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M. Mendoza et al., Physical Review Letters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Times New Roman" charset="0"/>
              </a:rPr>
              <a:t>105, 014502 (2010). </a:t>
            </a:r>
            <a:endParaRPr lang="en-US" sz="1400" dirty="0" smtClea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dirty="0" smtClean="0">
                <a:solidFill>
                  <a:srgbClr val="000000"/>
                </a:solidFill>
              </a:rPr>
              <a:t>Mendoza et al., Physical Review Letters </a:t>
            </a:r>
            <a:r>
              <a:rPr lang="en-US" sz="1400" dirty="0">
                <a:solidFill>
                  <a:srgbClr val="000000"/>
                </a:solidFill>
              </a:rPr>
              <a:t>106, 156601 (2011).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067223"/>
              </p:ext>
            </p:extLst>
          </p:nvPr>
        </p:nvGraphicFramePr>
        <p:xfrm>
          <a:off x="996950" y="5440136"/>
          <a:ext cx="1403350" cy="80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7" name="Equation" r:id="rId5" imgW="711200" imgH="406400" progId="Equation.DSMT4">
                  <p:embed/>
                </p:oleObj>
              </mc:Choice>
              <mc:Fallback>
                <p:oleObj name="Equation" r:id="rId5" imgW="711200" imgH="40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6950" y="5440136"/>
                        <a:ext cx="1403350" cy="80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16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9" descr="Re3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1916113"/>
            <a:ext cx="485140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52425" y="593725"/>
            <a:ext cx="8380413" cy="841375"/>
          </a:xfrm>
        </p:spPr>
        <p:txBody>
          <a:bodyPr/>
          <a:lstStyle/>
          <a:p>
            <a:pPr algn="ctr"/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Preturbulence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in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Graphene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.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Relativistic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Effects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8" name="Picture 9" descr="StvsRe_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2119313"/>
            <a:ext cx="4349750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Box 10"/>
          <p:cNvSpPr txBox="1">
            <a:spLocks noChangeArrowheads="1"/>
          </p:cNvSpPr>
          <p:nvPr/>
        </p:nvSpPr>
        <p:spPr bwMode="auto">
          <a:xfrm>
            <a:off x="369888" y="5603875"/>
            <a:ext cx="1843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Re = 3000</a:t>
            </a:r>
            <a:endParaRPr lang="en-US" sz="24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44040" name="TextBox 11"/>
          <p:cNvSpPr txBox="1">
            <a:spLocks noChangeArrowheads="1"/>
          </p:cNvSpPr>
          <p:nvPr/>
        </p:nvSpPr>
        <p:spPr bwMode="auto">
          <a:xfrm>
            <a:off x="5195888" y="5599642"/>
            <a:ext cx="38020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St: </a:t>
            </a:r>
            <a:r>
              <a:rPr lang="de-CH" sz="2400" dirty="0" err="1">
                <a:solidFill>
                  <a:schemeClr val="tx1"/>
                </a:solidFill>
                <a:latin typeface="Arial" charset="0"/>
                <a:cs typeface="Arial" charset="0"/>
              </a:rPr>
              <a:t>Strouhal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de-CH" sz="2400" dirty="0" err="1">
                <a:solidFill>
                  <a:schemeClr val="tx1"/>
                </a:solidFill>
                <a:latin typeface="Arial" charset="0"/>
                <a:cs typeface="Arial" charset="0"/>
              </a:rPr>
              <a:t>number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 (</a:t>
            </a:r>
            <a:r>
              <a:rPr lang="de-CH" sz="2400" dirty="0" err="1">
                <a:solidFill>
                  <a:schemeClr val="tx1"/>
                </a:solidFill>
                <a:latin typeface="Arial" charset="0"/>
                <a:cs typeface="Arial" charset="0"/>
              </a:rPr>
              <a:t>Adimensional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de-CH" sz="2400" dirty="0" err="1">
                <a:solidFill>
                  <a:schemeClr val="tx1"/>
                </a:solidFill>
                <a:latin typeface="Arial" charset="0"/>
                <a:cs typeface="Arial" charset="0"/>
              </a:rPr>
              <a:t>vortex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de-CH" sz="2400" dirty="0" err="1">
                <a:solidFill>
                  <a:schemeClr val="tx1"/>
                </a:solidFill>
                <a:latin typeface="Arial" charset="0"/>
                <a:cs typeface="Arial" charset="0"/>
              </a:rPr>
              <a:t>shedding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de-CH" sz="2400" dirty="0" err="1">
                <a:solidFill>
                  <a:schemeClr val="tx1"/>
                </a:solidFill>
                <a:latin typeface="Arial" charset="0"/>
                <a:cs typeface="Arial" charset="0"/>
              </a:rPr>
              <a:t>frequency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) </a:t>
            </a:r>
            <a:endParaRPr lang="en-US" sz="24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4338" y="1357313"/>
            <a:ext cx="8264525" cy="1656820"/>
            <a:chOff x="414338" y="1357313"/>
            <a:chExt cx="8264525" cy="1656820"/>
          </a:xfrm>
        </p:grpSpPr>
        <p:sp>
          <p:nvSpPr>
            <p:cNvPr id="44037" name="TextBox 7"/>
            <p:cNvSpPr txBox="1">
              <a:spLocks noChangeArrowheads="1"/>
            </p:cNvSpPr>
            <p:nvPr/>
          </p:nvSpPr>
          <p:spPr bwMode="auto">
            <a:xfrm>
              <a:off x="414338" y="1357313"/>
              <a:ext cx="8264525" cy="409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2388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de-CH" sz="2400" dirty="0" err="1">
                  <a:solidFill>
                    <a:srgbClr val="FF0000"/>
                  </a:solidFill>
                  <a:latin typeface="Arial" charset="0"/>
                  <a:cs typeface="Arial" charset="0"/>
                </a:rPr>
                <a:t>S</a:t>
              </a:r>
              <a:r>
                <a:rPr lang="de-CH" sz="2400" dirty="0" err="1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hift</a:t>
              </a:r>
              <a:r>
                <a:rPr lang="de-CH" sz="2400" dirty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 in </a:t>
              </a:r>
              <a:r>
                <a:rPr lang="de-CH" sz="2400" dirty="0" err="1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the</a:t>
              </a:r>
              <a:r>
                <a:rPr lang="de-CH" sz="2400" dirty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 </a:t>
              </a:r>
              <a:r>
                <a:rPr lang="de-CH" sz="2400" dirty="0" err="1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vortex</a:t>
              </a:r>
              <a:r>
                <a:rPr lang="de-CH" sz="2400" dirty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 </a:t>
              </a:r>
              <a:r>
                <a:rPr lang="de-CH" sz="2400" dirty="0" err="1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shedding</a:t>
              </a:r>
              <a:r>
                <a:rPr lang="de-CH" sz="2400" dirty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 </a:t>
              </a:r>
              <a:r>
                <a:rPr lang="de-CH" sz="2400" dirty="0" err="1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frequencies</a:t>
              </a:r>
              <a:endParaRPr lang="en-US" sz="2400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 bwMode="auto">
            <a:xfrm>
              <a:off x="999067" y="1727200"/>
              <a:ext cx="304800" cy="128693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>
              <a:off x="1016000" y="1761067"/>
              <a:ext cx="389467" cy="11514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999067" y="1727200"/>
              <a:ext cx="491066" cy="10668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10067" y="6015566"/>
            <a:ext cx="526626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M. Mendoza et al., Physical Review Letters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Times New Roman" charset="0"/>
              </a:rPr>
              <a:t>105, 014502 (2010). </a:t>
            </a:r>
            <a:endParaRPr lang="en-US" sz="1400" dirty="0" smtClea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dirty="0" smtClean="0">
                <a:solidFill>
                  <a:srgbClr val="000000"/>
                </a:solidFill>
              </a:rPr>
              <a:t>Mendoza et al., Physical Review Letters </a:t>
            </a:r>
            <a:r>
              <a:rPr lang="en-US" sz="1400" dirty="0">
                <a:solidFill>
                  <a:srgbClr val="000000"/>
                </a:solidFill>
              </a:rPr>
              <a:t>106, 156601 (2011).</a:t>
            </a:r>
          </a:p>
        </p:txBody>
      </p:sp>
    </p:spTree>
    <p:extLst>
      <p:ext uri="{BB962C8B-B14F-4D97-AF65-F5344CB8AC3E}">
        <p14:creationId xmlns:p14="http://schemas.microsoft.com/office/powerpoint/2010/main" val="322116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352425" y="517525"/>
            <a:ext cx="8380413" cy="841375"/>
          </a:xfrm>
        </p:spPr>
        <p:txBody>
          <a:bodyPr/>
          <a:lstStyle/>
          <a:p>
            <a:pPr algn="ctr"/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Changing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the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geometry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allows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preturbulence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at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Re = 25 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video_window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732" y="1345031"/>
            <a:ext cx="8568267" cy="4605444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653367" y="5939366"/>
            <a:ext cx="526626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M. Mendoza et al., Physical Review Letters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Times New Roman" charset="0"/>
              </a:rPr>
              <a:t>105, 014502 (2010). </a:t>
            </a:r>
            <a:endParaRPr lang="en-US" sz="1400" dirty="0" smtClea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dirty="0" smtClean="0">
                <a:solidFill>
                  <a:srgbClr val="000000"/>
                </a:solidFill>
              </a:rPr>
              <a:t>Mendoza et al., Physical Review Letters </a:t>
            </a:r>
            <a:r>
              <a:rPr lang="en-US" sz="1400" dirty="0">
                <a:solidFill>
                  <a:srgbClr val="000000"/>
                </a:solidFill>
              </a:rPr>
              <a:t>106, 156601 (2011).</a:t>
            </a:r>
          </a:p>
        </p:txBody>
      </p:sp>
    </p:spTree>
    <p:extLst>
      <p:ext uri="{BB962C8B-B14F-4D97-AF65-F5344CB8AC3E}">
        <p14:creationId xmlns:p14="http://schemas.microsoft.com/office/powerpoint/2010/main" val="380999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352425" y="593725"/>
            <a:ext cx="8380413" cy="841375"/>
          </a:xfrm>
        </p:spPr>
        <p:txBody>
          <a:bodyPr/>
          <a:lstStyle/>
          <a:p>
            <a:pPr algn="ctr"/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The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frequencies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corresponding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to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the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vortices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could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be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detected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de-CH" dirty="0" err="1" smtClean="0">
                <a:latin typeface="Arial" charset="0"/>
                <a:ea typeface="ＭＳ Ｐゴシック" charset="0"/>
                <a:cs typeface="Arial" charset="0"/>
              </a:rPr>
              <a:t>experimentally</a:t>
            </a:r>
            <a:r>
              <a:rPr lang="de-CH" dirty="0" smtClean="0">
                <a:latin typeface="Arial" charset="0"/>
                <a:ea typeface="ＭＳ Ｐゴシック" charset="0"/>
                <a:cs typeface="Arial" charset="0"/>
              </a:rPr>
              <a:t>.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TextBox 15"/>
          <p:cNvSpPr txBox="1">
            <a:spLocks noChangeArrowheads="1"/>
          </p:cNvSpPr>
          <p:nvPr/>
        </p:nvSpPr>
        <p:spPr bwMode="auto">
          <a:xfrm>
            <a:off x="309563" y="5235575"/>
            <a:ext cx="3149600" cy="11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2400" dirty="0">
                <a:solidFill>
                  <a:schemeClr val="tx1"/>
                </a:solidFill>
                <a:latin typeface="Arial" charset="0"/>
                <a:cs typeface="Arial" charset="0"/>
              </a:rPr>
              <a:t>Re = 25</a:t>
            </a:r>
          </a:p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a-DK" sz="2400" dirty="0">
                <a:solidFill>
                  <a:schemeClr val="tx1"/>
                </a:solidFill>
                <a:latin typeface="Arial" charset="0"/>
                <a:cs typeface="Arial" charset="0"/>
              </a:rPr>
              <a:t>L = </a:t>
            </a:r>
            <a:r>
              <a:rPr lang="da-DK" sz="2400" dirty="0">
                <a:solidFill>
                  <a:schemeClr val="tx1"/>
                </a:solidFill>
                <a:latin typeface="Arial"/>
                <a:cs typeface="Arial"/>
              </a:rPr>
              <a:t>1.25 </a:t>
            </a:r>
            <a:r>
              <a:rPr lang="de-CH" sz="2400" dirty="0" smtClean="0">
                <a:solidFill>
                  <a:schemeClr val="tx1"/>
                </a:solidFill>
                <a:latin typeface="Symbol" charset="2"/>
                <a:cs typeface="Symbol" charset="2"/>
              </a:rPr>
              <a:t>m</a:t>
            </a:r>
            <a:r>
              <a:rPr lang="de-CH" sz="2400" dirty="0" smtClean="0"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de-CH" sz="2400" dirty="0" err="1">
                <a:solidFill>
                  <a:schemeClr val="tx1"/>
                </a:solidFill>
                <a:latin typeface="Arial" charset="0"/>
                <a:cs typeface="Arial" charset="0"/>
              </a:rPr>
              <a:t>u</a:t>
            </a:r>
            <a:r>
              <a:rPr lang="de-CH" sz="2400" baseline="-25000" dirty="0" err="1">
                <a:solidFill>
                  <a:schemeClr val="tx1"/>
                </a:solidFill>
                <a:latin typeface="Arial" charset="0"/>
                <a:cs typeface="Arial" charset="0"/>
              </a:rPr>
              <a:t>typ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 = 10</a:t>
            </a:r>
            <a:r>
              <a:rPr lang="de-CH" sz="2400" baseline="30000" dirty="0">
                <a:solidFill>
                  <a:schemeClr val="tx1"/>
                </a:solidFill>
                <a:latin typeface="Arial" charset="0"/>
                <a:cs typeface="Arial" charset="0"/>
              </a:rPr>
              <a:t>5</a:t>
            </a:r>
            <a:r>
              <a:rPr lang="de-CH" sz="2400" dirty="0">
                <a:solidFill>
                  <a:schemeClr val="tx1"/>
                </a:solidFill>
                <a:latin typeface="Arial" charset="0"/>
                <a:cs typeface="Arial" charset="0"/>
              </a:rPr>
              <a:t> m/</a:t>
            </a:r>
            <a:r>
              <a:rPr lang="de-CH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</a:t>
            </a:r>
          </a:p>
        </p:txBody>
      </p:sp>
      <p:pic>
        <p:nvPicPr>
          <p:cNvPr id="45061" name="Picture 7" descr="img24sinpre105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588029"/>
            <a:ext cx="235585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7" descr="currentFFT_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1545693"/>
            <a:ext cx="5503862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627967" y="6002866"/>
            <a:ext cx="526626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M. Mendoza et al., Physical Review Letters </a:t>
            </a:r>
            <a:r>
              <a:rPr lang="en-US" sz="1400" dirty="0">
                <a:solidFill>
                  <a:srgbClr val="000000"/>
                </a:solidFill>
                <a:latin typeface="Arial" charset="0"/>
                <a:ea typeface="Times New Roman" charset="0"/>
              </a:rPr>
              <a:t>105, 014502 (2010). </a:t>
            </a:r>
            <a:endParaRPr lang="en-US" sz="1400" dirty="0" smtClea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dirty="0" smtClean="0">
                <a:solidFill>
                  <a:srgbClr val="000000"/>
                </a:solidFill>
              </a:rPr>
              <a:t>Mendoza et al., Physical Review Letters </a:t>
            </a:r>
            <a:r>
              <a:rPr lang="en-US" sz="1400" dirty="0">
                <a:solidFill>
                  <a:srgbClr val="000000"/>
                </a:solidFill>
              </a:rPr>
              <a:t>106, 156601 (2011).</a:t>
            </a:r>
          </a:p>
        </p:txBody>
      </p:sp>
    </p:spTree>
    <p:extLst>
      <p:ext uri="{BB962C8B-B14F-4D97-AF65-F5344CB8AC3E}">
        <p14:creationId xmlns:p14="http://schemas.microsoft.com/office/powerpoint/2010/main" val="149738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595D16D2-DBBE-D640-9FEF-E01E3538B473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28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62000"/>
            <a:ext cx="8382000" cy="457200"/>
          </a:xfrm>
        </p:spPr>
        <p:txBody>
          <a:bodyPr tIns="7056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Relativistic Lattice Boltzmann</a:t>
            </a:r>
          </a:p>
        </p:txBody>
      </p:sp>
      <p:sp>
        <p:nvSpPr>
          <p:cNvPr id="25609" name="Right Arrow 15"/>
          <p:cNvSpPr>
            <a:spLocks noChangeArrowheads="1"/>
          </p:cNvSpPr>
          <p:nvPr/>
        </p:nvSpPr>
        <p:spPr bwMode="auto">
          <a:xfrm>
            <a:off x="6821488" y="2297113"/>
            <a:ext cx="377825" cy="174625"/>
          </a:xfrm>
          <a:prstGeom prst="rightArrow">
            <a:avLst>
              <a:gd name="adj1" fmla="val 50000"/>
              <a:gd name="adj2" fmla="val 49934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5610" name="Right Arrow 16"/>
          <p:cNvSpPr>
            <a:spLocks noChangeArrowheads="1"/>
          </p:cNvSpPr>
          <p:nvPr/>
        </p:nvSpPr>
        <p:spPr bwMode="auto">
          <a:xfrm>
            <a:off x="6829425" y="3319463"/>
            <a:ext cx="376238" cy="174625"/>
          </a:xfrm>
          <a:prstGeom prst="rightArrow">
            <a:avLst>
              <a:gd name="adj1" fmla="val 50000"/>
              <a:gd name="adj2" fmla="val 49724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25613" name="Picture 19" descr="Picture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981200"/>
            <a:ext cx="62849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20" descr="Picture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2968625"/>
            <a:ext cx="633253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21" descr="Picture5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8" y="2097088"/>
            <a:ext cx="14747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6" name="Picture 22" descr="Picture5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3089275"/>
            <a:ext cx="1536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8300" y="46355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2 distributions, is it possible to use 1?</a:t>
            </a: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1169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29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1226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Fully relativistic lattice Boltzmann models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96305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 bwMode="auto">
          <a:xfrm>
            <a:off x="1016000" y="3784600"/>
            <a:ext cx="6921500" cy="14097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06400" y="1295400"/>
            <a:ext cx="8382000" cy="1371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E0F7170-139B-A34C-BB75-75CB07AFC437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Why?: Relativistic Navier-Stokes Equations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005313"/>
              </p:ext>
            </p:extLst>
          </p:nvPr>
        </p:nvGraphicFramePr>
        <p:xfrm>
          <a:off x="531813" y="1843088"/>
          <a:ext cx="21685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9" name="Equation" r:id="rId5" imgW="1206500" imgH="393700" progId="Equation.DSMT4">
                  <p:embed/>
                </p:oleObj>
              </mc:Choice>
              <mc:Fallback>
                <p:oleObj name="Equation" r:id="rId5" imgW="1206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813" y="1843088"/>
                        <a:ext cx="21685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119527"/>
              </p:ext>
            </p:extLst>
          </p:nvPr>
        </p:nvGraphicFramePr>
        <p:xfrm>
          <a:off x="3540125" y="1344613"/>
          <a:ext cx="5038725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0" name="Equation" r:id="rId7" imgW="2552700" imgH="457200" progId="Equation.DSMT4">
                  <p:embed/>
                </p:oleObj>
              </mc:Choice>
              <mc:Fallback>
                <p:oleObj name="Equation" r:id="rId7" imgW="25527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0125" y="1344613"/>
                        <a:ext cx="5038725" cy="903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3512618" y="2191809"/>
            <a:ext cx="3065982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Energy conservation</a:t>
            </a:r>
            <a:endParaRPr lang="en-US" sz="20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838200" y="2133600"/>
            <a:ext cx="292100" cy="9271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165100" y="3106209"/>
            <a:ext cx="2362200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Number density</a:t>
            </a:r>
            <a:endParaRPr lang="en-US" sz="2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33" name="Straight Arrow Connector 32"/>
          <p:cNvCxnSpPr>
            <a:endCxn id="34" idx="1"/>
          </p:cNvCxnSpPr>
          <p:nvPr/>
        </p:nvCxnSpPr>
        <p:spPr bwMode="auto">
          <a:xfrm>
            <a:off x="2133600" y="2311400"/>
            <a:ext cx="1422400" cy="88053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3556000" y="2991909"/>
            <a:ext cx="193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Fluid velocity</a:t>
            </a:r>
            <a:endParaRPr lang="en-US" sz="2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35" name="Straight Arrow Connector 34"/>
          <p:cNvCxnSpPr>
            <a:endCxn id="36" idx="0"/>
          </p:cNvCxnSpPr>
          <p:nvPr/>
        </p:nvCxnSpPr>
        <p:spPr bwMode="auto">
          <a:xfrm>
            <a:off x="1841500" y="4876800"/>
            <a:ext cx="88900" cy="78210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965200" y="5658909"/>
            <a:ext cx="193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Pressure</a:t>
            </a:r>
            <a:endParaRPr lang="en-US" sz="2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37" name="Straight Arrow Connector 36"/>
          <p:cNvCxnSpPr>
            <a:endCxn id="38" idx="0"/>
          </p:cNvCxnSpPr>
          <p:nvPr/>
        </p:nvCxnSpPr>
        <p:spPr bwMode="auto">
          <a:xfrm>
            <a:off x="3302000" y="4889500"/>
            <a:ext cx="203200" cy="123930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540000" y="6128809"/>
            <a:ext cx="193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Energy density</a:t>
            </a:r>
            <a:endParaRPr lang="en-US" sz="2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40" name="Straight Arrow Connector 39"/>
          <p:cNvCxnSpPr>
            <a:endCxn id="41" idx="2"/>
          </p:cNvCxnSpPr>
          <p:nvPr/>
        </p:nvCxnSpPr>
        <p:spPr bwMode="auto">
          <a:xfrm flipV="1">
            <a:off x="7404100" y="3404874"/>
            <a:ext cx="273050" cy="90043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6413500" y="2699809"/>
            <a:ext cx="2527300" cy="7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Precise dissipation tensors is unknown</a:t>
            </a:r>
            <a:endParaRPr lang="en-US" sz="20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6159500" y="5016500"/>
            <a:ext cx="825500" cy="11049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6489700" y="6078009"/>
            <a:ext cx="2273300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Correction term</a:t>
            </a:r>
            <a:endParaRPr lang="en-US" sz="20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7521"/>
              </p:ext>
            </p:extLst>
          </p:nvPr>
        </p:nvGraphicFramePr>
        <p:xfrm>
          <a:off x="1176338" y="4276725"/>
          <a:ext cx="65944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1" name="Equation" r:id="rId9" imgW="3340100" imgH="419100" progId="Equation.DSMT4">
                  <p:embed/>
                </p:oleObj>
              </mc:Choice>
              <mc:Fallback>
                <p:oleObj name="Equation" r:id="rId9" imgW="33401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76338" y="4276725"/>
                        <a:ext cx="6594475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>
            <a:stCxn id="46" idx="5"/>
          </p:cNvCxnSpPr>
          <p:nvPr/>
        </p:nvCxnSpPr>
        <p:spPr bwMode="auto">
          <a:xfrm>
            <a:off x="4112976" y="4870463"/>
            <a:ext cx="725724" cy="1035037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4356100" y="5887509"/>
            <a:ext cx="2273300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Lorentz’s factor</a:t>
            </a:r>
            <a:endParaRPr lang="en-US" sz="20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528118" y="1315509"/>
            <a:ext cx="2494482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Number of particles</a:t>
            </a:r>
            <a:endParaRPr lang="en-US" sz="20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1175818" y="3893609"/>
            <a:ext cx="3878782" cy="3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Energy-momentum conservation</a:t>
            </a:r>
            <a:endParaRPr lang="en-US" sz="20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72100" y="4191000"/>
            <a:ext cx="939800" cy="965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3860800" y="4611472"/>
            <a:ext cx="295442" cy="30342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31" name="Straight Arrow Connector 30"/>
          <p:cNvCxnSpPr>
            <a:endCxn id="41" idx="0"/>
          </p:cNvCxnSpPr>
          <p:nvPr/>
        </p:nvCxnSpPr>
        <p:spPr bwMode="auto">
          <a:xfrm flipH="1">
            <a:off x="7677150" y="2044700"/>
            <a:ext cx="704850" cy="655109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2612685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30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1226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Model 1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97715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31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Fully relativistic lattice Boltzmann models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10000" y="6218768"/>
            <a:ext cx="52196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P. </a:t>
            </a:r>
            <a:r>
              <a:rPr lang="en-US" sz="1400" dirty="0" err="1" smtClean="0">
                <a:solidFill>
                  <a:srgbClr val="000000"/>
                </a:solidFill>
              </a:rPr>
              <a:t>Romatschke</a:t>
            </a:r>
            <a:r>
              <a:rPr lang="en-US" sz="1400" dirty="0" smtClean="0">
                <a:solidFill>
                  <a:srgbClr val="000000"/>
                </a:solidFill>
              </a:rPr>
              <a:t> et al., Physical Review </a:t>
            </a:r>
            <a:r>
              <a:rPr lang="en-US" sz="1400" dirty="0">
                <a:solidFill>
                  <a:srgbClr val="000000"/>
                </a:solidFill>
              </a:rPr>
              <a:t>C 84, 034903 (2011</a:t>
            </a:r>
            <a:r>
              <a:rPr lang="en-US" sz="1400" dirty="0" smtClean="0">
                <a:solidFill>
                  <a:srgbClr val="000000"/>
                </a:solidFill>
              </a:rPr>
              <a:t>).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1600"/>
            <a:ext cx="3515004" cy="2590800"/>
          </a:xfrm>
          <a:prstGeom prst="rect">
            <a:avLst/>
          </a:prstGeom>
        </p:spPr>
      </p:pic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864295"/>
              </p:ext>
            </p:extLst>
          </p:nvPr>
        </p:nvGraphicFramePr>
        <p:xfrm>
          <a:off x="3596005" y="1720850"/>
          <a:ext cx="3617595" cy="539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2" name="Equation" r:id="rId6" imgW="1701800" imgH="254000" progId="Equation.DSMT4">
                  <p:embed/>
                </p:oleObj>
              </mc:Choice>
              <mc:Fallback>
                <p:oleObj name="Equation" r:id="rId6" imgW="17018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96005" y="1720850"/>
                        <a:ext cx="3617595" cy="539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519" y="4254500"/>
            <a:ext cx="6535008" cy="1003300"/>
          </a:xfrm>
          <a:prstGeom prst="rect">
            <a:avLst/>
          </a:prstGeom>
        </p:spPr>
      </p:pic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9313"/>
              </p:ext>
            </p:extLst>
          </p:nvPr>
        </p:nvGraphicFramePr>
        <p:xfrm>
          <a:off x="3614738" y="2476500"/>
          <a:ext cx="47021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3" name="Equation" r:id="rId9" imgW="2273300" imgH="292100" progId="Equation.DSMT4">
                  <p:embed/>
                </p:oleObj>
              </mc:Choice>
              <mc:Fallback>
                <p:oleObj name="Equation" r:id="rId9" imgW="22733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14738" y="2476500"/>
                        <a:ext cx="4702175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3441700" y="5418668"/>
            <a:ext cx="5232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Use of </a:t>
            </a:r>
            <a:r>
              <a:rPr lang="en-US" sz="1600" dirty="0" err="1" smtClean="0">
                <a:solidFill>
                  <a:srgbClr val="FF0000"/>
                </a:solidFill>
              </a:rPr>
              <a:t>vectorial</a:t>
            </a:r>
            <a:r>
              <a:rPr lang="en-US" sz="1600" dirty="0" smtClean="0">
                <a:solidFill>
                  <a:srgbClr val="FF0000"/>
                </a:solidFill>
              </a:rPr>
              <a:t> and </a:t>
            </a:r>
            <a:r>
              <a:rPr lang="en-US" sz="1600" dirty="0" err="1" smtClean="0">
                <a:solidFill>
                  <a:srgbClr val="FF0000"/>
                </a:solidFill>
              </a:rPr>
              <a:t>Laguerre</a:t>
            </a:r>
            <a:r>
              <a:rPr lang="en-US" sz="1600" dirty="0" smtClean="0">
                <a:solidFill>
                  <a:srgbClr val="FF0000"/>
                </a:solidFill>
              </a:rPr>
              <a:t> orthogonal polynomials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410200" y="4533900"/>
            <a:ext cx="965200" cy="558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216400" y="4533900"/>
            <a:ext cx="1231900" cy="558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13" name="Straight Arrow Connector 12"/>
          <p:cNvCxnSpPr>
            <a:stCxn id="28" idx="4"/>
          </p:cNvCxnSpPr>
          <p:nvPr/>
        </p:nvCxnSpPr>
        <p:spPr bwMode="auto">
          <a:xfrm flipH="1">
            <a:off x="4775200" y="5092700"/>
            <a:ext cx="57150" cy="355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4" idx="4"/>
            <a:endCxn id="25" idx="0"/>
          </p:cNvCxnSpPr>
          <p:nvPr/>
        </p:nvCxnSpPr>
        <p:spPr bwMode="auto">
          <a:xfrm>
            <a:off x="5892800" y="5092700"/>
            <a:ext cx="165100" cy="32596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7340600" y="3009900"/>
            <a:ext cx="0" cy="355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6045200" y="3412068"/>
            <a:ext cx="259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</a:rPr>
              <a:t>Ultrarelativistic</a:t>
            </a:r>
            <a:r>
              <a:rPr lang="en-US" sz="1600" dirty="0" smtClean="0">
                <a:solidFill>
                  <a:srgbClr val="FF0000"/>
                </a:solidFill>
              </a:rPr>
              <a:t> limit, m = 0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548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900" y="1612900"/>
            <a:ext cx="1930400" cy="1447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32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Landau-</a:t>
            </a:r>
            <a:r>
              <a:rPr lang="en-US" dirty="0" err="1">
                <a:latin typeface="Arial" charset="0"/>
                <a:ea typeface="ＭＳ Ｐゴシック" charset="0"/>
                <a:cs typeface="Arial" charset="0"/>
              </a:rPr>
              <a:t>Lifshitz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 decomposition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366385"/>
              </p:ext>
            </p:extLst>
          </p:nvPr>
        </p:nvGraphicFramePr>
        <p:xfrm>
          <a:off x="790575" y="1809750"/>
          <a:ext cx="4322763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9" name="Equation" r:id="rId5" imgW="1790700" imgH="457200" progId="Equation.DSMT4">
                  <p:embed/>
                </p:oleObj>
              </mc:Choice>
              <mc:Fallback>
                <p:oleObj name="Equation" r:id="rId5" imgW="17907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0575" y="1809750"/>
                        <a:ext cx="4322763" cy="1103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79400" y="6293535"/>
            <a:ext cx="619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smtClean="0">
                <a:solidFill>
                  <a:schemeClr val="tx1"/>
                </a:solidFill>
              </a:rPr>
              <a:t>Mendoza et al., </a:t>
            </a:r>
            <a:r>
              <a:rPr lang="en-US" dirty="0">
                <a:solidFill>
                  <a:schemeClr val="tx1"/>
                </a:solidFill>
              </a:rPr>
              <a:t>Phys. Rev. D 87, 065027 (2013)</a:t>
            </a:r>
          </a:p>
        </p:txBody>
      </p:sp>
      <p:sp>
        <p:nvSpPr>
          <p:cNvPr id="2" name="Down Arrow 1"/>
          <p:cNvSpPr/>
          <p:nvPr/>
        </p:nvSpPr>
        <p:spPr bwMode="auto">
          <a:xfrm>
            <a:off x="2133600" y="3009900"/>
            <a:ext cx="609600" cy="5588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830680"/>
              </p:ext>
            </p:extLst>
          </p:nvPr>
        </p:nvGraphicFramePr>
        <p:xfrm>
          <a:off x="919163" y="4859338"/>
          <a:ext cx="2820987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0" name="Equation" r:id="rId7" imgW="1168400" imgH="444500" progId="Equation.DSMT4">
                  <p:embed/>
                </p:oleObj>
              </mc:Choice>
              <mc:Fallback>
                <p:oleObj name="Equation" r:id="rId7" imgW="11684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9163" y="4859338"/>
                        <a:ext cx="2820987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510025"/>
              </p:ext>
            </p:extLst>
          </p:nvPr>
        </p:nvGraphicFramePr>
        <p:xfrm>
          <a:off x="917575" y="3703638"/>
          <a:ext cx="2392363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1" name="Equation" r:id="rId9" imgW="990600" imgH="444500" progId="Equation.DSMT4">
                  <p:embed/>
                </p:oleObj>
              </mc:Choice>
              <mc:Fallback>
                <p:oleObj name="Equation" r:id="rId9" imgW="9906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7575" y="3703638"/>
                        <a:ext cx="2392363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 bwMode="auto">
          <a:xfrm>
            <a:off x="4483100" y="4597400"/>
            <a:ext cx="876300" cy="5207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673203"/>
              </p:ext>
            </p:extLst>
          </p:nvPr>
        </p:nvGraphicFramePr>
        <p:xfrm>
          <a:off x="5911850" y="3935413"/>
          <a:ext cx="20542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2" name="Equation" r:id="rId11" imgW="850900" imgH="241300" progId="Equation.DSMT4">
                  <p:embed/>
                </p:oleObj>
              </mc:Choice>
              <mc:Fallback>
                <p:oleObj name="Equation" r:id="rId11" imgW="8509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11850" y="3935413"/>
                        <a:ext cx="2054225" cy="58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680075" y="3365501"/>
            <a:ext cx="3057525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Solve the eigenvalue problem:</a:t>
            </a:r>
            <a:endParaRPr lang="en-US" sz="16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680075" y="4610101"/>
            <a:ext cx="3057525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And then the density:</a:t>
            </a:r>
            <a:endParaRPr lang="en-US" sz="16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711732"/>
              </p:ext>
            </p:extLst>
          </p:nvPr>
        </p:nvGraphicFramePr>
        <p:xfrm>
          <a:off x="6232525" y="5129213"/>
          <a:ext cx="156368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3" name="Equation" r:id="rId13" imgW="647700" imgH="241300" progId="Equation.DSMT4">
                  <p:embed/>
                </p:oleObj>
              </mc:Choice>
              <mc:Fallback>
                <p:oleObj name="Equation" r:id="rId13" imgW="6477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32525" y="5129213"/>
                        <a:ext cx="1563688" cy="58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30" descr="Picture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5" y="1716088"/>
            <a:ext cx="1553041" cy="64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2" descr="Picture7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8" y="2366962"/>
            <a:ext cx="161820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23900" y="1536700"/>
            <a:ext cx="3479800" cy="59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chemeClr val="tx1"/>
                </a:solidFill>
              </a:rPr>
              <a:t>Anderson-Witting collision operator:</a:t>
            </a:r>
            <a:endParaRPr lang="en-US" sz="1600" dirty="0">
              <a:solidFill>
                <a:schemeClr val="tx1"/>
              </a:solidFill>
            </a:endParaRPr>
          </a:p>
          <a:p>
            <a:pPr algn="just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6700" y="6053668"/>
            <a:ext cx="5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P. </a:t>
            </a:r>
            <a:r>
              <a:rPr lang="en-US" dirty="0" err="1" smtClean="0">
                <a:solidFill>
                  <a:srgbClr val="000000"/>
                </a:solidFill>
              </a:rPr>
              <a:t>Romatschke</a:t>
            </a:r>
            <a:r>
              <a:rPr lang="en-US" dirty="0" smtClean="0">
                <a:solidFill>
                  <a:srgbClr val="000000"/>
                </a:solidFill>
              </a:rPr>
              <a:t> et al., Physical Review </a:t>
            </a:r>
            <a:r>
              <a:rPr lang="en-US" dirty="0">
                <a:solidFill>
                  <a:srgbClr val="000000"/>
                </a:solidFill>
              </a:rPr>
              <a:t>C 84, 034903 (2011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1462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33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42207"/>
              </p:ext>
            </p:extLst>
          </p:nvPr>
        </p:nvGraphicFramePr>
        <p:xfrm>
          <a:off x="2424113" y="1328738"/>
          <a:ext cx="39243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3" name="Equation" r:id="rId5" imgW="1625600" imgH="444500" progId="Equation.DSMT4">
                  <p:embed/>
                </p:oleObj>
              </mc:Choice>
              <mc:Fallback>
                <p:oleObj name="Equation" r:id="rId5" imgW="16256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4113" y="1328738"/>
                        <a:ext cx="3924300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 bwMode="auto">
          <a:xfrm>
            <a:off x="4000500" y="2451100"/>
            <a:ext cx="863600" cy="850900"/>
          </a:xfrm>
          <a:prstGeom prst="downArrow">
            <a:avLst>
              <a:gd name="adj1" fmla="val 38235"/>
              <a:gd name="adj2" fmla="val 50000"/>
            </a:avLst>
          </a:prstGeom>
          <a:solidFill>
            <a:srgbClr val="00B8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710292"/>
              </p:ext>
            </p:extLst>
          </p:nvPr>
        </p:nvGraphicFramePr>
        <p:xfrm>
          <a:off x="2155825" y="3309938"/>
          <a:ext cx="494188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4" name="Equation" r:id="rId7" imgW="2133600" imgH="444500" progId="Equation.DSMT4">
                  <p:embed/>
                </p:oleObj>
              </mc:Choice>
              <mc:Fallback>
                <p:oleObj name="Equation" r:id="rId7" imgW="21336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55825" y="3309938"/>
                        <a:ext cx="4941888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1"/>
          <p:cNvSpPr txBox="1">
            <a:spLocks noChangeArrowheads="1"/>
          </p:cNvSpPr>
          <p:nvPr/>
        </p:nvSpPr>
        <p:spPr bwMode="auto">
          <a:xfrm>
            <a:off x="561975" y="4508500"/>
            <a:ext cx="8029575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For the case of ultra-relativistic particles:</a:t>
            </a:r>
            <a:endParaRPr lang="en-US" sz="16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267300"/>
              </p:ext>
            </p:extLst>
          </p:nvPr>
        </p:nvGraphicFramePr>
        <p:xfrm>
          <a:off x="3030539" y="4918623"/>
          <a:ext cx="3382962" cy="997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5" name="Equation" r:id="rId9" imgW="1422400" imgH="419100" progId="Equation.DSMT4">
                  <p:embed/>
                </p:oleObj>
              </mc:Choice>
              <mc:Fallback>
                <p:oleObj name="Equation" r:id="rId9" imgW="1422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30539" y="4918623"/>
                        <a:ext cx="3382962" cy="997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79400" y="6293535"/>
            <a:ext cx="619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smtClean="0">
                <a:solidFill>
                  <a:schemeClr val="tx1"/>
                </a:solidFill>
              </a:rPr>
              <a:t>Mendoza et al., </a:t>
            </a:r>
            <a:r>
              <a:rPr lang="en-US" dirty="0">
                <a:solidFill>
                  <a:schemeClr val="tx1"/>
                </a:solidFill>
              </a:rPr>
              <a:t>Phys. Rev. D 87, 065027 (2013)</a:t>
            </a: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Relativistic Boltzmann Equation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6700" y="6053668"/>
            <a:ext cx="5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P. </a:t>
            </a:r>
            <a:r>
              <a:rPr lang="en-US" dirty="0" err="1" smtClean="0">
                <a:solidFill>
                  <a:srgbClr val="000000"/>
                </a:solidFill>
              </a:rPr>
              <a:t>Romatschke</a:t>
            </a:r>
            <a:r>
              <a:rPr lang="en-US" dirty="0" smtClean="0">
                <a:solidFill>
                  <a:srgbClr val="000000"/>
                </a:solidFill>
              </a:rPr>
              <a:t> et al., Physical Review </a:t>
            </a:r>
            <a:r>
              <a:rPr lang="en-US" dirty="0">
                <a:solidFill>
                  <a:srgbClr val="000000"/>
                </a:solidFill>
              </a:rPr>
              <a:t>C 84, 034903 (2011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9076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34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5900" y="849313"/>
            <a:ext cx="8763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Fully relativistic lattice Boltzmann models. Model 1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10000" y="6218768"/>
            <a:ext cx="52196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P. </a:t>
            </a:r>
            <a:r>
              <a:rPr lang="en-US" sz="1400" dirty="0" err="1" smtClean="0">
                <a:solidFill>
                  <a:srgbClr val="000000"/>
                </a:solidFill>
              </a:rPr>
              <a:t>Romatschke</a:t>
            </a:r>
            <a:r>
              <a:rPr lang="en-US" sz="1400" dirty="0" smtClean="0">
                <a:solidFill>
                  <a:srgbClr val="000000"/>
                </a:solidFill>
              </a:rPr>
              <a:t> et al., Physical Review </a:t>
            </a:r>
            <a:r>
              <a:rPr lang="en-US" sz="1400" dirty="0">
                <a:solidFill>
                  <a:srgbClr val="000000"/>
                </a:solidFill>
              </a:rPr>
              <a:t>C 84, 034903 (2011</a:t>
            </a:r>
            <a:r>
              <a:rPr lang="en-US" sz="1400" dirty="0" smtClean="0">
                <a:solidFill>
                  <a:srgbClr val="000000"/>
                </a:solidFill>
              </a:rPr>
              <a:t>).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993900"/>
            <a:ext cx="4204220" cy="309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9800" y="1752600"/>
            <a:ext cx="40259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chemeClr val="tx1"/>
                </a:solidFill>
              </a:rPr>
              <a:t>Advantages:</a:t>
            </a:r>
          </a:p>
          <a:p>
            <a:pPr algn="just"/>
            <a:endParaRPr lang="en-US" sz="16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 smtClean="0">
                <a:solidFill>
                  <a:schemeClr val="tx1"/>
                </a:solidFill>
              </a:rPr>
              <a:t>It is the first fully relativistic LB model based on Gauss-quadrature.</a:t>
            </a:r>
          </a:p>
          <a:p>
            <a:pPr algn="just"/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 smtClean="0">
                <a:solidFill>
                  <a:schemeClr val="tx1"/>
                </a:solidFill>
              </a:rPr>
              <a:t>One single distribution function carries all the information of the fluid.</a:t>
            </a:r>
          </a:p>
          <a:p>
            <a:pPr algn="just"/>
            <a:endParaRPr lang="en-US" sz="1600" dirty="0" smtClean="0">
              <a:solidFill>
                <a:schemeClr val="tx1"/>
              </a:solidFill>
            </a:endParaRPr>
          </a:p>
          <a:p>
            <a:pPr algn="just"/>
            <a:r>
              <a:rPr lang="en-US" sz="1600" dirty="0" smtClean="0">
                <a:solidFill>
                  <a:schemeClr val="tx1"/>
                </a:solidFill>
              </a:rPr>
              <a:t>Disadvantage:</a:t>
            </a:r>
          </a:p>
          <a:p>
            <a:pPr algn="just"/>
            <a:endParaRPr lang="en-US" sz="16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 smtClean="0">
                <a:solidFill>
                  <a:schemeClr val="tx1"/>
                </a:solidFill>
              </a:rPr>
              <a:t>Velocity vectors with spherical symmetry do not fill the space, and therefore, we need interpolation to calculate values at the nodes.</a:t>
            </a:r>
          </a:p>
          <a:p>
            <a:pPr algn="just"/>
            <a:endParaRPr lang="en-US" sz="1600" dirty="0">
              <a:solidFill>
                <a:schemeClr val="tx1"/>
              </a:solidFill>
            </a:endParaRPr>
          </a:p>
          <a:p>
            <a:pPr algn="just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6619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35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1226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Model 2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74556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36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Relativistic Distribution: Polynomials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438" name="TextBox 21"/>
          <p:cNvSpPr txBox="1">
            <a:spLocks noChangeArrowheads="1"/>
          </p:cNvSpPr>
          <p:nvPr/>
        </p:nvSpPr>
        <p:spPr bwMode="auto">
          <a:xfrm>
            <a:off x="561975" y="1600200"/>
            <a:ext cx="8029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In thermodynamic equilibrium the relativistic Boltzmann Equation has a solution for the distribution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function:</a:t>
            </a:r>
            <a:endParaRPr lang="en-US" sz="16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846667" y="3335867"/>
            <a:ext cx="7569200" cy="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962598"/>
              </p:ext>
            </p:extLst>
          </p:nvPr>
        </p:nvGraphicFramePr>
        <p:xfrm>
          <a:off x="2024063" y="2432050"/>
          <a:ext cx="48736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1" name="Equation" r:id="rId5" imgW="1930400" imgH="254000" progId="Equation.DSMT4">
                  <p:embed/>
                </p:oleObj>
              </mc:Choice>
              <mc:Fallback>
                <p:oleObj name="Equation" r:id="rId5" imgW="19304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4063" y="2432050"/>
                        <a:ext cx="48736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99" y="3352800"/>
            <a:ext cx="3211945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599" y="5321300"/>
            <a:ext cx="3077028" cy="101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" y="3835400"/>
            <a:ext cx="3952374" cy="102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3429000"/>
            <a:ext cx="3378200" cy="96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4399" y="5054600"/>
            <a:ext cx="2459790" cy="116840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 bwMode="auto">
          <a:xfrm>
            <a:off x="1892300" y="4737100"/>
            <a:ext cx="368300" cy="5080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5" name="Bent-Up Arrow 14"/>
          <p:cNvSpPr/>
          <p:nvPr/>
        </p:nvSpPr>
        <p:spPr bwMode="auto">
          <a:xfrm>
            <a:off x="4445000" y="4508500"/>
            <a:ext cx="952500" cy="1282700"/>
          </a:xfrm>
          <a:prstGeom prst="bentUpArrow">
            <a:avLst>
              <a:gd name="adj1" fmla="val 19667"/>
              <a:gd name="adj2" fmla="val 25000"/>
              <a:gd name="adj3" fmla="val 2633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7112000" y="4470400"/>
            <a:ext cx="393700" cy="6604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7" name="TextBox 21"/>
          <p:cNvSpPr txBox="1">
            <a:spLocks noChangeArrowheads="1"/>
          </p:cNvSpPr>
          <p:nvPr/>
        </p:nvSpPr>
        <p:spPr bwMode="auto">
          <a:xfrm>
            <a:off x="6426200" y="6197600"/>
            <a:ext cx="1409700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Polynomials</a:t>
            </a:r>
            <a:endParaRPr lang="en-US" sz="16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9400" y="6293535"/>
            <a:ext cx="619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smtClean="0">
                <a:solidFill>
                  <a:schemeClr val="tx1"/>
                </a:solidFill>
              </a:rPr>
              <a:t>Mendoza et al., </a:t>
            </a:r>
            <a:r>
              <a:rPr lang="en-US" dirty="0">
                <a:solidFill>
                  <a:schemeClr val="tx1"/>
                </a:solidFill>
              </a:rPr>
              <a:t>Phys. Rev. D 87, 065027 (2013)</a:t>
            </a:r>
          </a:p>
        </p:txBody>
      </p:sp>
    </p:spTree>
    <p:extLst>
      <p:ext uri="{BB962C8B-B14F-4D97-AF65-F5344CB8AC3E}">
        <p14:creationId xmlns:p14="http://schemas.microsoft.com/office/powerpoint/2010/main" val="62867871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37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 bwMode="auto">
          <a:xfrm>
            <a:off x="846667" y="3335867"/>
            <a:ext cx="7569200" cy="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9" y="3492500"/>
            <a:ext cx="4445000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599" y="3568700"/>
            <a:ext cx="3062239" cy="9271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79400" y="6293535"/>
            <a:ext cx="619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smtClean="0">
                <a:solidFill>
                  <a:schemeClr val="tx1"/>
                </a:solidFill>
              </a:rPr>
              <a:t>Mendoza et al., </a:t>
            </a:r>
            <a:r>
              <a:rPr lang="en-US" dirty="0">
                <a:solidFill>
                  <a:schemeClr val="tx1"/>
                </a:solidFill>
              </a:rPr>
              <a:t>Phys. Rev. D 87, 065027 (2013)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987686"/>
              </p:ext>
            </p:extLst>
          </p:nvPr>
        </p:nvGraphicFramePr>
        <p:xfrm>
          <a:off x="1511300" y="4856164"/>
          <a:ext cx="6248400" cy="109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1" name="Equation" r:id="rId7" imgW="2603500" imgH="457200" progId="Equation.DSMT4">
                  <p:embed/>
                </p:oleObj>
              </mc:Choice>
              <mc:Fallback>
                <p:oleObj name="Equation" r:id="rId7" imgW="26035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11300" y="4856164"/>
                        <a:ext cx="6248400" cy="1097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070475" y="6045201"/>
            <a:ext cx="3057525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Anderson-Witting Model</a:t>
            </a:r>
            <a:endParaRPr lang="en-US" sz="16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Relativistic Distribution: Polynomials</a:t>
            </a:r>
          </a:p>
        </p:txBody>
      </p:sp>
      <p:sp>
        <p:nvSpPr>
          <p:cNvPr id="18" name="TextBox 21"/>
          <p:cNvSpPr txBox="1">
            <a:spLocks noChangeArrowheads="1"/>
          </p:cNvSpPr>
          <p:nvPr/>
        </p:nvSpPr>
        <p:spPr bwMode="auto">
          <a:xfrm>
            <a:off x="561975" y="1600200"/>
            <a:ext cx="8029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In thermodynamic equilibrium the relativistic Boltzmann Equation has a solution for the distribution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function:</a:t>
            </a:r>
            <a:endParaRPr lang="en-US" sz="16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20384"/>
              </p:ext>
            </p:extLst>
          </p:nvPr>
        </p:nvGraphicFramePr>
        <p:xfrm>
          <a:off x="2024063" y="2432050"/>
          <a:ext cx="48736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32" name="Equation" r:id="rId9" imgW="1930400" imgH="254000" progId="Equation.DSMT4">
                  <p:embed/>
                </p:oleObj>
              </mc:Choice>
              <mc:Fallback>
                <p:oleObj name="Equation" r:id="rId9" imgW="19304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24063" y="2432050"/>
                        <a:ext cx="48736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49552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38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172333"/>
              </p:ext>
            </p:extLst>
          </p:nvPr>
        </p:nvGraphicFramePr>
        <p:xfrm>
          <a:off x="1320800" y="1328738"/>
          <a:ext cx="61309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1" name="Equation" r:id="rId5" imgW="2540000" imgH="444500" progId="Equation.DSMT4">
                  <p:embed/>
                </p:oleObj>
              </mc:Choice>
              <mc:Fallback>
                <p:oleObj name="Equation" r:id="rId5" imgW="25400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0800" y="1328738"/>
                        <a:ext cx="6130925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 bwMode="auto">
          <a:xfrm>
            <a:off x="4000500" y="2451100"/>
            <a:ext cx="863600" cy="850900"/>
          </a:xfrm>
          <a:prstGeom prst="downArrow">
            <a:avLst>
              <a:gd name="adj1" fmla="val 38235"/>
              <a:gd name="adj2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342840"/>
              </p:ext>
            </p:extLst>
          </p:nvPr>
        </p:nvGraphicFramePr>
        <p:xfrm>
          <a:off x="728663" y="3487738"/>
          <a:ext cx="77962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2" name="Equation" r:id="rId7" imgW="3365500" imgH="444500" progId="Equation.DSMT4">
                  <p:embed/>
                </p:oleObj>
              </mc:Choice>
              <mc:Fallback>
                <p:oleObj name="Equation" r:id="rId7" imgW="33655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8663" y="3487738"/>
                        <a:ext cx="7796212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1"/>
          <p:cNvSpPr txBox="1">
            <a:spLocks noChangeArrowheads="1"/>
          </p:cNvSpPr>
          <p:nvPr/>
        </p:nvSpPr>
        <p:spPr bwMode="auto">
          <a:xfrm>
            <a:off x="561975" y="4813300"/>
            <a:ext cx="8029575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For the case of ultra-relativistic particles:</a:t>
            </a:r>
            <a:endParaRPr lang="en-US" sz="16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438145"/>
              </p:ext>
            </p:extLst>
          </p:nvPr>
        </p:nvGraphicFramePr>
        <p:xfrm>
          <a:off x="1944688" y="5222875"/>
          <a:ext cx="5557837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3" name="Equation" r:id="rId9" imgW="2336800" imgH="419100" progId="Equation.DSMT4">
                  <p:embed/>
                </p:oleObj>
              </mc:Choice>
              <mc:Fallback>
                <p:oleObj name="Equation" r:id="rId9" imgW="23368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44688" y="5222875"/>
                        <a:ext cx="5557837" cy="998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79400" y="6293535"/>
            <a:ext cx="619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smtClean="0">
                <a:solidFill>
                  <a:schemeClr val="tx1"/>
                </a:solidFill>
              </a:rPr>
              <a:t>Mendoza et al., </a:t>
            </a:r>
            <a:r>
              <a:rPr lang="en-US" dirty="0">
                <a:solidFill>
                  <a:schemeClr val="tx1"/>
                </a:solidFill>
              </a:rPr>
              <a:t>Phys. Rev. D 87, 065027 (2013)</a:t>
            </a: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Relativistic Distribution: Polynomials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536700" y="3543300"/>
            <a:ext cx="990600" cy="9525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570007"/>
              </p:ext>
            </p:extLst>
          </p:nvPr>
        </p:nvGraphicFramePr>
        <p:xfrm>
          <a:off x="1930400" y="3086100"/>
          <a:ext cx="3032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4" name="Equation" r:id="rId11" imgW="127000" imgH="165100" progId="Equation.DSMT4">
                  <p:embed/>
                </p:oleObj>
              </mc:Choice>
              <mc:Fallback>
                <p:oleObj name="Equation" r:id="rId11" imgW="1270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30400" y="3086100"/>
                        <a:ext cx="303213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893165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39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5283723"/>
            <a:ext cx="6502400" cy="990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2198077"/>
            <a:ext cx="3314095" cy="3212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7615" y="2146300"/>
            <a:ext cx="3446305" cy="3276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9400" y="6293535"/>
            <a:ext cx="619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smtClean="0">
                <a:solidFill>
                  <a:schemeClr val="tx1"/>
                </a:solidFill>
              </a:rPr>
              <a:t>Mendoza et al., </a:t>
            </a:r>
            <a:r>
              <a:rPr lang="en-US" dirty="0">
                <a:solidFill>
                  <a:schemeClr val="tx1"/>
                </a:solidFill>
              </a:rPr>
              <a:t>Phys. Rev. D 87, 065027 (2013)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33375" y="1600200"/>
            <a:ext cx="413702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384 momentum vectors, 96 velocity vectors</a:t>
            </a:r>
          </a:p>
          <a:p>
            <a:pPr algn="ctr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For 3</a:t>
            </a:r>
            <a:r>
              <a:rPr lang="en-US" sz="1400" baseline="30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rd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order accuracy </a:t>
            </a:r>
            <a:endParaRPr lang="en-US" sz="14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714875" y="1600200"/>
            <a:ext cx="413702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90 momentum vectors, 30 velocity vectors</a:t>
            </a:r>
          </a:p>
          <a:p>
            <a:pPr algn="ctr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For 2</a:t>
            </a:r>
            <a:r>
              <a:rPr lang="en-US" sz="1400" baseline="30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nd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order accuracy </a:t>
            </a:r>
            <a:endParaRPr lang="en-US" sz="14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Relativistic Distribution: 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Polynomials 3D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49055"/>
              </p:ext>
            </p:extLst>
          </p:nvPr>
        </p:nvGraphicFramePr>
        <p:xfrm>
          <a:off x="111125" y="4816475"/>
          <a:ext cx="12985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2" name="Equation" r:id="rId8" imgW="546100" imgH="215900" progId="Equation.DSMT4">
                  <p:embed/>
                </p:oleObj>
              </mc:Choice>
              <mc:Fallback>
                <p:oleObj name="Equation" r:id="rId8" imgW="5461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125" y="4816475"/>
                        <a:ext cx="12985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34311"/>
              </p:ext>
            </p:extLst>
          </p:nvPr>
        </p:nvGraphicFramePr>
        <p:xfrm>
          <a:off x="7929563" y="4510088"/>
          <a:ext cx="8763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3" name="Equation" r:id="rId10" imgW="368300" imgH="152400" progId="Equation.DSMT4">
                  <p:embed/>
                </p:oleObj>
              </mc:Choice>
              <mc:Fallback>
                <p:oleObj name="Equation" r:id="rId10" imgW="3683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29563" y="4510088"/>
                        <a:ext cx="876300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02266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54AF37A7-A977-4E3B-AF45-F1C89DFD6D11}" type="slidenum">
              <a:rPr lang="de-DE" smtClean="0"/>
              <a:pPr>
                <a:buFont typeface="Times New Roman" pitchFamily="18" charset="0"/>
                <a:buNone/>
                <a:defRPr/>
              </a:pPr>
              <a:t>4</a:t>
            </a:fld>
            <a:endParaRPr lang="de-DE" smtClean="0"/>
          </a:p>
        </p:txBody>
      </p:sp>
      <p:sp>
        <p:nvSpPr>
          <p:cNvPr id="225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pic>
        <p:nvPicPr>
          <p:cNvPr id="2765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65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42900" y="1143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Why Boltzmann equation level?</a:t>
            </a:r>
          </a:p>
        </p:txBody>
      </p:sp>
      <p:sp>
        <p:nvSpPr>
          <p:cNvPr id="27656" name="TextBox 14"/>
          <p:cNvSpPr txBox="1">
            <a:spLocks noChangeArrowheads="1"/>
          </p:cNvSpPr>
          <p:nvPr/>
        </p:nvSpPr>
        <p:spPr bwMode="auto">
          <a:xfrm>
            <a:off x="622300" y="2235200"/>
            <a:ext cx="82296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18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nonlinearity effects are intrinsically included in the Boltzmann equation.</a:t>
            </a:r>
          </a:p>
          <a:p>
            <a:pPr>
              <a:buFont typeface="Arial" pitchFamily="34" charset="0"/>
              <a:buChar char="•"/>
            </a:pPr>
            <a:endParaRPr lang="en-US" sz="1800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800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All </a:t>
            </a:r>
            <a:r>
              <a:rPr lang="en-US" sz="18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the information of the system is content in the particle distribution functions.</a:t>
            </a:r>
          </a:p>
          <a:p>
            <a:pPr>
              <a:buFont typeface="Arial" pitchFamily="34" charset="0"/>
              <a:buChar char="•"/>
            </a:pPr>
            <a:endParaRPr lang="en-US" sz="1800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800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It is a hyperbolic equation, in contrast with the Relativistic Navier-Stokes equations, which are parabolic, and therefore violate causality.</a:t>
            </a:r>
          </a:p>
          <a:p>
            <a:pPr>
              <a:buFont typeface="Arial" pitchFamily="34" charset="0"/>
              <a:buChar char="•"/>
            </a:pPr>
            <a:endParaRPr lang="en-US" sz="1800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19574"/>
              </p:ext>
            </p:extLst>
          </p:nvPr>
        </p:nvGraphicFramePr>
        <p:xfrm>
          <a:off x="4838700" y="32512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32" name="Equation" r:id="rId5" imgW="114300" imgH="165100" progId="Equation.DSMT4">
                  <p:embed/>
                </p:oleObj>
              </mc:Choice>
              <mc:Fallback>
                <p:oleObj name="Equation" r:id="rId5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700" y="32512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594851"/>
              </p:ext>
            </p:extLst>
          </p:nvPr>
        </p:nvGraphicFramePr>
        <p:xfrm>
          <a:off x="4838700" y="32512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33" name="Equation" r:id="rId7" imgW="114300" imgH="165100" progId="Equation.DSMT4">
                  <p:embed/>
                </p:oleObj>
              </mc:Choice>
              <mc:Fallback>
                <p:oleObj name="Equation" r:id="rId7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700" y="32512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967961"/>
              </p:ext>
            </p:extLst>
          </p:nvPr>
        </p:nvGraphicFramePr>
        <p:xfrm>
          <a:off x="4838700" y="32512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34" name="Equation" r:id="rId8" imgW="114300" imgH="165100" progId="Equation.DSMT4">
                  <p:embed/>
                </p:oleObj>
              </mc:Choice>
              <mc:Fallback>
                <p:oleObj name="Equation" r:id="rId8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700" y="32512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52673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40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79400" y="6103035"/>
            <a:ext cx="619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smtClean="0">
                <a:solidFill>
                  <a:schemeClr val="tx1"/>
                </a:solidFill>
              </a:rPr>
              <a:t>Mendoza et al., </a:t>
            </a:r>
            <a:r>
              <a:rPr lang="en-US" dirty="0">
                <a:solidFill>
                  <a:schemeClr val="tx1"/>
                </a:solidFill>
              </a:rPr>
              <a:t>Phys. Rev. D 87, 065027 (2013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D. </a:t>
            </a:r>
            <a:r>
              <a:rPr lang="en-US" dirty="0" err="1" smtClean="0">
                <a:solidFill>
                  <a:schemeClr val="tx1"/>
                </a:solidFill>
              </a:rPr>
              <a:t>Öttinger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et al</a:t>
            </a:r>
            <a:r>
              <a:rPr lang="en-US" dirty="0">
                <a:solidFill>
                  <a:schemeClr val="tx1"/>
                </a:solidFill>
              </a:rPr>
              <a:t>. Phys. Rev. E 88, 013302 </a:t>
            </a:r>
            <a:r>
              <a:rPr lang="en-US" dirty="0" smtClean="0">
                <a:solidFill>
                  <a:schemeClr val="tx1"/>
                </a:solidFill>
              </a:rPr>
              <a:t>(2013)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Relativistic Distribution: 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Polynomials 2D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958891"/>
              </p:ext>
            </p:extLst>
          </p:nvPr>
        </p:nvGraphicFramePr>
        <p:xfrm>
          <a:off x="1504950" y="5064304"/>
          <a:ext cx="6140450" cy="866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9" name="Equation" r:id="rId5" imgW="3149600" imgH="444500" progId="Equation.DSMT4">
                  <p:embed/>
                </p:oleObj>
              </mc:Choice>
              <mc:Fallback>
                <p:oleObj name="Equation" r:id="rId5" imgW="31496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4950" y="5064304"/>
                        <a:ext cx="6140450" cy="866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Hexagon 5"/>
          <p:cNvSpPr/>
          <p:nvPr/>
        </p:nvSpPr>
        <p:spPr bwMode="auto">
          <a:xfrm>
            <a:off x="3149600" y="1930400"/>
            <a:ext cx="2794000" cy="2408621"/>
          </a:xfrm>
          <a:prstGeom prst="hexagon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08369"/>
              </p:ext>
            </p:extLst>
          </p:nvPr>
        </p:nvGraphicFramePr>
        <p:xfrm>
          <a:off x="6173788" y="2243138"/>
          <a:ext cx="941387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0" name="Equation" r:id="rId7" imgW="482600" imgH="419100" progId="Equation.DSMT4">
                  <p:embed/>
                </p:oleObj>
              </mc:Choice>
              <mc:Fallback>
                <p:oleObj name="Equation" r:id="rId7" imgW="4826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73788" y="2243138"/>
                        <a:ext cx="941387" cy="81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val 28"/>
          <p:cNvSpPr/>
          <p:nvPr/>
        </p:nvSpPr>
        <p:spPr bwMode="auto">
          <a:xfrm>
            <a:off x="3060700" y="3060700"/>
            <a:ext cx="139700" cy="1397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270500" y="4267200"/>
            <a:ext cx="139700" cy="1397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683000" y="4292600"/>
            <a:ext cx="139700" cy="1397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880100" y="3060700"/>
            <a:ext cx="139700" cy="1397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683000" y="1854200"/>
            <a:ext cx="139700" cy="1397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270500" y="1854200"/>
            <a:ext cx="139700" cy="1397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15" name="Straight Connector 14"/>
          <p:cNvCxnSpPr>
            <a:stCxn id="6" idx="2"/>
            <a:endCxn id="6" idx="5"/>
          </p:cNvCxnSpPr>
          <p:nvPr/>
        </p:nvCxnSpPr>
        <p:spPr bwMode="auto">
          <a:xfrm flipV="1">
            <a:off x="3751755" y="1930401"/>
            <a:ext cx="1589690" cy="2408619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2D2DB9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Straight Connector 16"/>
          <p:cNvCxnSpPr>
            <a:stCxn id="6" idx="4"/>
            <a:endCxn id="6" idx="1"/>
          </p:cNvCxnSpPr>
          <p:nvPr/>
        </p:nvCxnSpPr>
        <p:spPr bwMode="auto">
          <a:xfrm>
            <a:off x="3751755" y="1930401"/>
            <a:ext cx="1589690" cy="2408619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2D2DB9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1" name="Straight Connector 20"/>
          <p:cNvCxnSpPr>
            <a:stCxn id="6" idx="3"/>
            <a:endCxn id="6" idx="0"/>
          </p:cNvCxnSpPr>
          <p:nvPr/>
        </p:nvCxnSpPr>
        <p:spPr bwMode="auto">
          <a:xfrm>
            <a:off x="3149600" y="3134711"/>
            <a:ext cx="279400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2D2DB9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4483100" y="3060700"/>
            <a:ext cx="139700" cy="1397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77875" y="3530600"/>
            <a:ext cx="227012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18 momentum vectors, </a:t>
            </a:r>
          </a:p>
          <a:p>
            <a: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6 velocity vectors</a:t>
            </a:r>
          </a:p>
          <a:p>
            <a: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For 2</a:t>
            </a:r>
            <a:r>
              <a:rPr lang="en-US" sz="1400" baseline="30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nd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order accuracy </a:t>
            </a:r>
            <a:endParaRPr lang="en-US" sz="14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59052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41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Relativistic Lattice Boltzmann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9400" y="6293535"/>
            <a:ext cx="619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smtClean="0">
                <a:solidFill>
                  <a:schemeClr val="tx1"/>
                </a:solidFill>
              </a:rPr>
              <a:t>Mendoza et al., </a:t>
            </a:r>
            <a:r>
              <a:rPr lang="en-US" dirty="0">
                <a:solidFill>
                  <a:schemeClr val="tx1"/>
                </a:solidFill>
              </a:rPr>
              <a:t>Phys. Rev. D 87, 065027 (2013)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425200"/>
            <a:ext cx="6883400" cy="4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500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42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Relativistic Lattice Boltzmann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9400" y="6293535"/>
            <a:ext cx="619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M. </a:t>
            </a:r>
            <a:r>
              <a:rPr lang="en-US" dirty="0" smtClean="0">
                <a:solidFill>
                  <a:schemeClr val="tx1"/>
                </a:solidFill>
              </a:rPr>
              <a:t>Mendoza et al., </a:t>
            </a:r>
            <a:r>
              <a:rPr lang="en-US" dirty="0">
                <a:solidFill>
                  <a:schemeClr val="tx1"/>
                </a:solidFill>
              </a:rPr>
              <a:t>Phys. Rev. D 87, 065027 (2013)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1976636"/>
            <a:ext cx="4584700" cy="3205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69" y="1943100"/>
            <a:ext cx="469433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359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43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17500" y="2957513"/>
            <a:ext cx="8382000" cy="457200"/>
          </a:xfrm>
        </p:spPr>
        <p:txBody>
          <a:bodyPr tIns="7056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Rayleigh–</a:t>
            </a:r>
            <a:r>
              <a:rPr lang="en-US" dirty="0" err="1">
                <a:latin typeface="Arial" charset="0"/>
                <a:ea typeface="ＭＳ Ｐゴシック" charset="0"/>
                <a:cs typeface="Arial" charset="0"/>
              </a:rPr>
              <a:t>Bénard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 Instability in Graphene</a:t>
            </a:r>
          </a:p>
        </p:txBody>
      </p:sp>
    </p:spTree>
    <p:extLst>
      <p:ext uri="{BB962C8B-B14F-4D97-AF65-F5344CB8AC3E}">
        <p14:creationId xmlns:p14="http://schemas.microsoft.com/office/powerpoint/2010/main" val="59177305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44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5600" y="989013"/>
            <a:ext cx="8382000" cy="457200"/>
          </a:xfrm>
        </p:spPr>
        <p:txBody>
          <a:bodyPr tIns="7056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Rayleigh–</a:t>
            </a:r>
            <a:r>
              <a:rPr lang="en-US" dirty="0" err="1">
                <a:latin typeface="Arial" charset="0"/>
                <a:ea typeface="ＭＳ Ｐゴシック" charset="0"/>
                <a:cs typeface="Arial" charset="0"/>
              </a:rPr>
              <a:t>Bénard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Instability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9400" y="6293535"/>
            <a:ext cx="756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www.youtube.com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watch?v</a:t>
            </a:r>
            <a:r>
              <a:rPr lang="en-US" dirty="0">
                <a:solidFill>
                  <a:schemeClr val="tx1"/>
                </a:solidFill>
              </a:rPr>
              <a:t>=5ApSJe4FaLI</a:t>
            </a:r>
          </a:p>
        </p:txBody>
      </p:sp>
      <p:pic>
        <p:nvPicPr>
          <p:cNvPr id="7" name="Rayleigh-Benard-convection_in_two_dimensio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799" y="2159001"/>
            <a:ext cx="4834359" cy="308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575300" y="2806700"/>
            <a:ext cx="2971800" cy="14351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5576889" y="2448460"/>
            <a:ext cx="9509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</a:t>
            </a:r>
            <a:r>
              <a:rPr lang="en-US" sz="1600" baseline="-25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1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&lt; T</a:t>
            </a:r>
            <a:r>
              <a:rPr lang="en-US" sz="1600" baseline="-25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5614989" y="4251860"/>
            <a:ext cx="9509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</a:t>
            </a:r>
            <a:r>
              <a:rPr lang="en-US" sz="1600" baseline="-250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2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5907089" y="3286660"/>
            <a:ext cx="3540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q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6311900" y="3187700"/>
            <a:ext cx="0" cy="5207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5462588" y="4937660"/>
            <a:ext cx="324961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Heat is transported via convection instead of conduction. </a:t>
            </a:r>
          </a:p>
        </p:txBody>
      </p:sp>
    </p:spTree>
    <p:extLst>
      <p:ext uri="{BB962C8B-B14F-4D97-AF65-F5344CB8AC3E}">
        <p14:creationId xmlns:p14="http://schemas.microsoft.com/office/powerpoint/2010/main" val="32869418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723900" y="2197100"/>
            <a:ext cx="7124700" cy="9271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45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Rayleigh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dirty="0" err="1">
                <a:latin typeface="Arial" charset="0"/>
                <a:ea typeface="ＭＳ Ｐゴシック" charset="0"/>
                <a:cs typeface="Arial" charset="0"/>
              </a:rPr>
              <a:t>Bénard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Instability. Linear Stability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700" y="6280835"/>
            <a:ext cx="756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O. </a:t>
            </a:r>
            <a:r>
              <a:rPr lang="en-US" dirty="0" err="1" smtClean="0">
                <a:solidFill>
                  <a:schemeClr val="tx1"/>
                </a:solidFill>
              </a:rPr>
              <a:t>Furtmaier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et al., Phys</a:t>
            </a:r>
            <a:r>
              <a:rPr lang="en-US" dirty="0">
                <a:solidFill>
                  <a:schemeClr val="tx1"/>
                </a:solidFill>
              </a:rPr>
              <a:t>. Rev. B 91, </a:t>
            </a:r>
            <a:r>
              <a:rPr lang="en-US" dirty="0" smtClean="0">
                <a:solidFill>
                  <a:schemeClr val="tx1"/>
                </a:solidFill>
              </a:rPr>
              <a:t>085401 (2015)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840961"/>
              </p:ext>
            </p:extLst>
          </p:nvPr>
        </p:nvGraphicFramePr>
        <p:xfrm>
          <a:off x="915988" y="2216150"/>
          <a:ext cx="36607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6" name="Equation" r:id="rId5" imgW="1930400" imgH="431800" progId="Equation.DSMT4">
                  <p:embed/>
                </p:oleObj>
              </mc:Choice>
              <mc:Fallback>
                <p:oleObj name="Equation" r:id="rId5" imgW="1930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988" y="2216150"/>
                        <a:ext cx="366077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547688" y="1749960"/>
            <a:ext cx="80105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Standard Rayleigh number non-relativistic (buoyancy/viscous forces):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901889"/>
              </p:ext>
            </p:extLst>
          </p:nvPr>
        </p:nvGraphicFramePr>
        <p:xfrm>
          <a:off x="6238875" y="2232025"/>
          <a:ext cx="1395413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7" name="Equation" r:id="rId7" imgW="736600" imgH="457200" progId="Equation.DSMT4">
                  <p:embed/>
                </p:oleObj>
              </mc:Choice>
              <mc:Fallback>
                <p:oleObj name="Equation" r:id="rId7" imgW="736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38875" y="2232025"/>
                        <a:ext cx="1395413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7" descr="molecule-graphen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658" y="4076700"/>
            <a:ext cx="2064262" cy="176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 bwMode="auto">
          <a:xfrm>
            <a:off x="2095500" y="3225800"/>
            <a:ext cx="355600" cy="7747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" name="Down Arrow 19"/>
          <p:cNvSpPr/>
          <p:nvPr/>
        </p:nvSpPr>
        <p:spPr bwMode="auto">
          <a:xfrm rot="16200000">
            <a:off x="3708400" y="4610100"/>
            <a:ext cx="355600" cy="7747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76931"/>
              </p:ext>
            </p:extLst>
          </p:nvPr>
        </p:nvGraphicFramePr>
        <p:xfrm>
          <a:off x="5130716" y="4584700"/>
          <a:ext cx="192254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8" name="Equation" r:id="rId10" imgW="444500" imgH="190500" progId="Equation.DSMT4">
                  <p:embed/>
                </p:oleObj>
              </mc:Choice>
              <mc:Fallback>
                <p:oleObj name="Equation" r:id="rId10" imgW="4445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30716" y="4584700"/>
                        <a:ext cx="1922547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89800" y="4305300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</a:rPr>
              <a:t>?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6983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1968501"/>
            <a:ext cx="3881384" cy="3975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22300" y="1816100"/>
            <a:ext cx="4508500" cy="17145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46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Rayleigh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dirty="0" err="1">
                <a:latin typeface="Arial" charset="0"/>
                <a:ea typeface="ＭＳ Ｐゴシック" charset="0"/>
                <a:cs typeface="Arial" charset="0"/>
              </a:rPr>
              <a:t>Bénard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Instability in Graphene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547688" y="1419760"/>
            <a:ext cx="80105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Rayleigh number in Graphene: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613429"/>
              </p:ext>
            </p:extLst>
          </p:nvPr>
        </p:nvGraphicFramePr>
        <p:xfrm>
          <a:off x="930275" y="1849438"/>
          <a:ext cx="416718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5" name="Equation" r:id="rId6" imgW="2197100" imgH="444500" progId="Equation.DSMT4">
                  <p:embed/>
                </p:oleObj>
              </mc:Choice>
              <mc:Fallback>
                <p:oleObj name="Equation" r:id="rId6" imgW="21971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275" y="1849438"/>
                        <a:ext cx="4167188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175165"/>
              </p:ext>
            </p:extLst>
          </p:nvPr>
        </p:nvGraphicFramePr>
        <p:xfrm>
          <a:off x="958850" y="2600325"/>
          <a:ext cx="14922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6" name="Equation" r:id="rId8" imgW="787400" imgH="457200" progId="Equation.DSMT4">
                  <p:embed/>
                </p:oleObj>
              </mc:Choice>
              <mc:Fallback>
                <p:oleObj name="Equation" r:id="rId8" imgW="7874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8850" y="2600325"/>
                        <a:ext cx="1492250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5"/>
          <p:cNvSpPr txBox="1">
            <a:spLocks noChangeArrowheads="1"/>
          </p:cNvSpPr>
          <p:nvPr/>
        </p:nvSpPr>
        <p:spPr bwMode="auto">
          <a:xfrm>
            <a:off x="522289" y="3578760"/>
            <a:ext cx="4583112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Achieving that critical Rayleigh number currently</a:t>
            </a: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is challenging: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477536"/>
              </p:ext>
            </p:extLst>
          </p:nvPr>
        </p:nvGraphicFramePr>
        <p:xfrm>
          <a:off x="779463" y="4373563"/>
          <a:ext cx="14478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7" name="Equation" r:id="rId10" imgW="762000" imgH="901700" progId="Equation.DSMT4">
                  <p:embed/>
                </p:oleObj>
              </mc:Choice>
              <mc:Fallback>
                <p:oleObj name="Equation" r:id="rId10" imgW="762000" imgH="901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9463" y="4373563"/>
                        <a:ext cx="1447800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266700" y="6280835"/>
            <a:ext cx="756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O. </a:t>
            </a:r>
            <a:r>
              <a:rPr lang="en-US" dirty="0" err="1" smtClean="0">
                <a:solidFill>
                  <a:schemeClr val="tx1"/>
                </a:solidFill>
              </a:rPr>
              <a:t>Furtmaier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et al., Phys</a:t>
            </a:r>
            <a:r>
              <a:rPr lang="en-US" dirty="0">
                <a:solidFill>
                  <a:schemeClr val="tx1"/>
                </a:solidFill>
              </a:rPr>
              <a:t>. Rev. B 91, </a:t>
            </a:r>
            <a:r>
              <a:rPr lang="en-US" dirty="0" smtClean="0">
                <a:solidFill>
                  <a:schemeClr val="tx1"/>
                </a:solidFill>
              </a:rPr>
              <a:t>085401 (2015)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1001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47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93700" y="8366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Fully relativistic lattice Boltzmann models: Main Drawback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700" y="1752600"/>
            <a:ext cx="8191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>
                <a:solidFill>
                  <a:schemeClr val="tx1"/>
                </a:solidFill>
              </a:rPr>
              <a:t>Dissipation </a:t>
            </a:r>
            <a:r>
              <a:rPr lang="en-US" sz="1800" dirty="0">
                <a:solidFill>
                  <a:schemeClr val="tx1"/>
                </a:solidFill>
              </a:rPr>
              <a:t>is </a:t>
            </a:r>
            <a:r>
              <a:rPr lang="en-US" sz="1800" dirty="0" smtClean="0">
                <a:solidFill>
                  <a:schemeClr val="tx1"/>
                </a:solidFill>
              </a:rPr>
              <a:t>accurately known </a:t>
            </a:r>
            <a:r>
              <a:rPr lang="en-US" sz="1800" dirty="0">
                <a:solidFill>
                  <a:schemeClr val="tx1"/>
                </a:solidFill>
              </a:rPr>
              <a:t>only </a:t>
            </a:r>
            <a:r>
              <a:rPr lang="en-US" sz="1800" dirty="0" smtClean="0">
                <a:solidFill>
                  <a:schemeClr val="tx1"/>
                </a:solidFill>
              </a:rPr>
              <a:t>if one recovers up to 5</a:t>
            </a:r>
            <a:r>
              <a:rPr lang="en-US" sz="1800" baseline="30000" dirty="0" smtClean="0">
                <a:solidFill>
                  <a:schemeClr val="tx1"/>
                </a:solidFill>
              </a:rPr>
              <a:t>th</a:t>
            </a:r>
            <a:r>
              <a:rPr lang="en-US" sz="1800" dirty="0" smtClean="0">
                <a:solidFill>
                  <a:schemeClr val="tx1"/>
                </a:solidFill>
              </a:rPr>
              <a:t> order of the equilibrium </a:t>
            </a:r>
            <a:r>
              <a:rPr lang="en-US" sz="1800" dirty="0">
                <a:solidFill>
                  <a:schemeClr val="tx1"/>
                </a:solidFill>
              </a:rPr>
              <a:t>distribution. </a:t>
            </a:r>
            <a:r>
              <a:rPr lang="en-US" sz="1800" dirty="0" smtClean="0">
                <a:solidFill>
                  <a:schemeClr val="tx1"/>
                </a:solidFill>
              </a:rPr>
              <a:t>Going </a:t>
            </a:r>
            <a:r>
              <a:rPr lang="en-US" sz="1800" dirty="0">
                <a:solidFill>
                  <a:schemeClr val="tx1"/>
                </a:solidFill>
              </a:rPr>
              <a:t>to a lattice that supports the 5</a:t>
            </a:r>
            <a:r>
              <a:rPr lang="en-US" sz="1800" baseline="30000" dirty="0">
                <a:solidFill>
                  <a:schemeClr val="tx1"/>
                </a:solidFill>
              </a:rPr>
              <a:t>th</a:t>
            </a:r>
            <a:r>
              <a:rPr lang="en-US" sz="1800" dirty="0">
                <a:solidFill>
                  <a:schemeClr val="tx1"/>
                </a:solidFill>
              </a:rPr>
              <a:t> order moment, implies larger number of vectors with spherical </a:t>
            </a:r>
            <a:r>
              <a:rPr lang="en-US" sz="1800" dirty="0" smtClean="0">
                <a:solidFill>
                  <a:schemeClr val="tx1"/>
                </a:solidFill>
              </a:rPr>
              <a:t>symmetry (More interpolation for Model 1, and loss of resolution for Model 2).</a:t>
            </a:r>
            <a:endParaRPr lang="en-US" sz="1800" dirty="0">
              <a:solidFill>
                <a:schemeClr val="tx1"/>
              </a:solidFill>
            </a:endParaRPr>
          </a:p>
          <a:p>
            <a:pPr algn="just"/>
            <a:endParaRPr lang="en-US" sz="1800" dirty="0" smtClean="0">
              <a:solidFill>
                <a:schemeClr val="tx1"/>
              </a:solidFill>
            </a:endParaRPr>
          </a:p>
          <a:p>
            <a:pPr algn="just"/>
            <a:endParaRPr lang="en-US" sz="1800" dirty="0" smtClean="0">
              <a:solidFill>
                <a:schemeClr val="tx1"/>
              </a:solidFill>
            </a:endParaRPr>
          </a:p>
          <a:p>
            <a:pPr algn="just"/>
            <a:endParaRPr lang="en-US" sz="1800" dirty="0">
              <a:solidFill>
                <a:schemeClr val="tx1"/>
              </a:solidFill>
            </a:endParaRPr>
          </a:p>
          <a:p>
            <a:pPr algn="just"/>
            <a:endParaRPr lang="en-US" sz="1800" dirty="0">
              <a:solidFill>
                <a:schemeClr val="tx1"/>
              </a:solidFill>
            </a:endParaRPr>
          </a:p>
          <a:p>
            <a:pPr algn="just"/>
            <a:endParaRPr lang="en-US" sz="1800" dirty="0" smtClean="0">
              <a:solidFill>
                <a:schemeClr val="tx1"/>
              </a:solidFill>
            </a:endParaRPr>
          </a:p>
          <a:p>
            <a:pPr algn="just"/>
            <a:endParaRPr lang="en-US" sz="1800" dirty="0">
              <a:solidFill>
                <a:schemeClr val="tx1"/>
              </a:solidFill>
            </a:endParaRPr>
          </a:p>
          <a:p>
            <a:pPr algn="just"/>
            <a:endParaRPr lang="en-US" sz="1800" dirty="0" smtClean="0">
              <a:solidFill>
                <a:schemeClr val="tx1"/>
              </a:solidFill>
            </a:endParaRPr>
          </a:p>
          <a:p>
            <a:pPr algn="just"/>
            <a:endParaRPr lang="en-US" sz="1800" dirty="0">
              <a:solidFill>
                <a:schemeClr val="tx1"/>
              </a:solidFill>
            </a:endParaRPr>
          </a:p>
          <a:p>
            <a:pPr algn="just"/>
            <a:endParaRPr lang="en-US" sz="1800" dirty="0" smtClean="0">
              <a:solidFill>
                <a:schemeClr val="tx1"/>
              </a:solidFill>
            </a:endParaRPr>
          </a:p>
          <a:p>
            <a:pPr algn="just"/>
            <a:endParaRPr lang="en-US" sz="1800" dirty="0" smtClean="0">
              <a:solidFill>
                <a:schemeClr val="tx1"/>
              </a:solidFill>
            </a:endParaRPr>
          </a:p>
          <a:p>
            <a:pPr algn="just"/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651486"/>
              </p:ext>
            </p:extLst>
          </p:nvPr>
        </p:nvGraphicFramePr>
        <p:xfrm>
          <a:off x="798513" y="3094038"/>
          <a:ext cx="2986087" cy="81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" name="Equation" r:id="rId5" imgW="1625600" imgH="444500" progId="Equation.DSMT4">
                  <p:embed/>
                </p:oleObj>
              </mc:Choice>
              <mc:Fallback>
                <p:oleObj name="Equation" r:id="rId5" imgW="16256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513" y="3094038"/>
                        <a:ext cx="2986087" cy="81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204485"/>
              </p:ext>
            </p:extLst>
          </p:nvPr>
        </p:nvGraphicFramePr>
        <p:xfrm>
          <a:off x="4760913" y="3067050"/>
          <a:ext cx="3570287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" name="Equation" r:id="rId7" imgW="1943100" imgH="431800" progId="Equation.DSMT4">
                  <p:embed/>
                </p:oleObj>
              </mc:Choice>
              <mc:Fallback>
                <p:oleObj name="Equation" r:id="rId7" imgW="1943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60913" y="3067050"/>
                        <a:ext cx="3570287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030509"/>
              </p:ext>
            </p:extLst>
          </p:nvPr>
        </p:nvGraphicFramePr>
        <p:xfrm>
          <a:off x="4892675" y="4070350"/>
          <a:ext cx="338296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7" name="Equation" r:id="rId9" imgW="1841500" imgH="431800" progId="Equation.DSMT4">
                  <p:embed/>
                </p:oleObj>
              </mc:Choice>
              <mc:Fallback>
                <p:oleObj name="Equation" r:id="rId9" imgW="18415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2675" y="4070350"/>
                        <a:ext cx="3382963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 bwMode="auto">
          <a:xfrm>
            <a:off x="3975100" y="3403600"/>
            <a:ext cx="584200" cy="1778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2158787">
            <a:off x="3861898" y="3873153"/>
            <a:ext cx="941103" cy="167726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5119822"/>
            <a:ext cx="7912100" cy="7856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6700" y="6230035"/>
            <a:ext cx="756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M. Mendoza et al., Journal of Statistical Mechanics: Theory and Experiments 2, </a:t>
            </a:r>
            <a:r>
              <a:rPr lang="is-IS" dirty="0" smtClean="0">
                <a:solidFill>
                  <a:schemeClr val="tx1"/>
                </a:solidFill>
              </a:rPr>
              <a:t>P02036</a:t>
            </a:r>
            <a:r>
              <a:rPr lang="en-US" dirty="0" smtClean="0">
                <a:solidFill>
                  <a:schemeClr val="tx1"/>
                </a:solidFill>
              </a:rPr>
              <a:t> (2013).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01748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48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17500" y="9128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General Relativity. Theory of Gravity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54200"/>
            <a:ext cx="3340100" cy="100359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3556000" y="2032000"/>
            <a:ext cx="723900" cy="6604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6" name="Straight Arrow Connector 5"/>
          <p:cNvCxnSpPr>
            <a:stCxn id="4" idx="4"/>
          </p:cNvCxnSpPr>
          <p:nvPr/>
        </p:nvCxnSpPr>
        <p:spPr bwMode="auto">
          <a:xfrm flipH="1">
            <a:off x="3911600" y="2692400"/>
            <a:ext cx="6350" cy="4572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901700" y="3136900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>
                <a:solidFill>
                  <a:schemeClr val="tx1"/>
                </a:solidFill>
              </a:rPr>
              <a:t>Energy tensor, also contains mass</a:t>
            </a:r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511214"/>
              </p:ext>
            </p:extLst>
          </p:nvPr>
        </p:nvGraphicFramePr>
        <p:xfrm>
          <a:off x="5907088" y="1917700"/>
          <a:ext cx="22098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9" name="Equation" r:id="rId6" imgW="1079500" imgH="406400" progId="Equation.DSMT4">
                  <p:embed/>
                </p:oleObj>
              </mc:Choice>
              <mc:Fallback>
                <p:oleObj name="Equation" r:id="rId6" imgW="1079500" imgH="40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7088" y="1917700"/>
                        <a:ext cx="2209800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854700" y="2844800"/>
            <a:ext cx="229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>
                <a:solidFill>
                  <a:srgbClr val="3366FF"/>
                </a:solidFill>
              </a:rPr>
              <a:t>Particle motion</a:t>
            </a:r>
            <a:endParaRPr lang="en-US" sz="1800" dirty="0">
              <a:solidFill>
                <a:srgbClr val="3366FF"/>
              </a:solidFill>
            </a:endParaRPr>
          </a:p>
        </p:txBody>
      </p:sp>
      <p:pic>
        <p:nvPicPr>
          <p:cNvPr id="15" name="Picture 14" descr="shrinkgeod_400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3681148"/>
            <a:ext cx="3225800" cy="2578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6300" y="1562100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>
                <a:solidFill>
                  <a:srgbClr val="3366FF"/>
                </a:solidFill>
              </a:rPr>
              <a:t>Einstein equation:</a:t>
            </a:r>
            <a:endParaRPr lang="en-US" sz="1800" dirty="0">
              <a:solidFill>
                <a:srgbClr val="3366FF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196252"/>
              </p:ext>
            </p:extLst>
          </p:nvPr>
        </p:nvGraphicFramePr>
        <p:xfrm>
          <a:off x="4617181" y="4262438"/>
          <a:ext cx="438052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0" name="Equation" r:id="rId9" imgW="2540000" imgH="444500" progId="Equation.DSMT4">
                  <p:embed/>
                </p:oleObj>
              </mc:Choice>
              <mc:Fallback>
                <p:oleObj name="Equation" r:id="rId9" imgW="25400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17181" y="4262438"/>
                        <a:ext cx="4380525" cy="766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584700" y="5168900"/>
            <a:ext cx="229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>
                <a:solidFill>
                  <a:srgbClr val="3366FF"/>
                </a:solidFill>
              </a:rPr>
              <a:t>Fluid motion</a:t>
            </a:r>
            <a:endParaRPr lang="en-US" sz="18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76494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49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17500" y="9128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General Relativity. Lattice Boltzmann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1485900"/>
            <a:ext cx="3340100" cy="1003598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>
            <a:off x="4025900" y="1866900"/>
            <a:ext cx="1092200" cy="279400"/>
          </a:xfrm>
          <a:prstGeom prst="rightArrow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1790700"/>
            <a:ext cx="32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>
                <a:solidFill>
                  <a:schemeClr val="tx1"/>
                </a:solidFill>
              </a:rPr>
              <a:t>Set of 10 hyperbolic equations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2425700"/>
            <a:ext cx="4419600" cy="3860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98489" y="6198801"/>
            <a:ext cx="4356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>
                <a:solidFill>
                  <a:schemeClr val="tx1"/>
                </a:solidFill>
              </a:rPr>
              <a:t>E. Ilseven and M. Mendoza, Phys</a:t>
            </a:r>
            <a:r>
              <a:rPr lang="it-IT" dirty="0">
                <a:solidFill>
                  <a:schemeClr val="tx1"/>
                </a:solidFill>
              </a:rPr>
              <a:t>. Rev. E 93, 023303 (2016</a:t>
            </a:r>
            <a:r>
              <a:rPr lang="it-IT" dirty="0" smtClean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700" y="2730500"/>
            <a:ext cx="4460328" cy="444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0100" y="4038600"/>
            <a:ext cx="4127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It works by using a distribution function for each hyperbolic equation. Is it possible to use one?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First we need to think on a kinetic theory of gravity.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3700" y="5016500"/>
            <a:ext cx="260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Expanding universe solution.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7358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309563" y="3056471"/>
            <a:ext cx="8380412" cy="576263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Relativistic Kinetic Theory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9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50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Geometrical representation of phonons</a:t>
            </a:r>
          </a:p>
        </p:txBody>
      </p:sp>
      <p:pic>
        <p:nvPicPr>
          <p:cNvPr id="2" name="Picture 1" descr="Fig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955800"/>
            <a:ext cx="3769040" cy="30353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716382"/>
              </p:ext>
            </p:extLst>
          </p:nvPr>
        </p:nvGraphicFramePr>
        <p:xfrm>
          <a:off x="4474085" y="1854200"/>
          <a:ext cx="4301616" cy="7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5" name="Equation" r:id="rId6" imgW="2540000" imgH="444500" progId="Equation.DSMT4">
                  <p:embed/>
                </p:oleObj>
              </mc:Choice>
              <mc:Fallback>
                <p:oleObj name="Equation" r:id="rId6" imgW="25400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4085" y="1854200"/>
                        <a:ext cx="4301616" cy="7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60900" y="3314700"/>
            <a:ext cx="3543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chemeClr val="tx1"/>
                </a:solidFill>
              </a:rPr>
              <a:t>Electron-phonon interactions at room temperature.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5994400" y="2578100"/>
            <a:ext cx="330200" cy="6350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pic>
        <p:nvPicPr>
          <p:cNvPr id="4" name="Picture 3" descr="nnano.2011.84-f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176313"/>
            <a:ext cx="3530600" cy="16122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24400" y="5829300"/>
            <a:ext cx="392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Image: </a:t>
            </a:r>
            <a:r>
              <a:rPr lang="en-US" dirty="0">
                <a:solidFill>
                  <a:schemeClr val="tx1"/>
                </a:solidFill>
              </a:rPr>
              <a:t>Nature Nanotechnology 6, 331–332 (2011)</a:t>
            </a:r>
          </a:p>
        </p:txBody>
      </p:sp>
    </p:spTree>
    <p:extLst>
      <p:ext uri="{BB962C8B-B14F-4D97-AF65-F5344CB8AC3E}">
        <p14:creationId xmlns:p14="http://schemas.microsoft.com/office/powerpoint/2010/main" val="100433960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C1DEC581-0CFB-EA4F-86C3-4C15FDAD7F7A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51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849313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Geometrical representation of phonons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62100"/>
            <a:ext cx="32893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700" y="2133600"/>
            <a:ext cx="4030400" cy="275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3721100"/>
            <a:ext cx="3305503" cy="2590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18000" y="58744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err="1">
                <a:solidFill>
                  <a:srgbClr val="000000"/>
                </a:solidFill>
              </a:rPr>
              <a:t>Giordanelli</a:t>
            </a:r>
            <a:r>
              <a:rPr lang="es-ES_tradnl" dirty="0">
                <a:solidFill>
                  <a:srgbClr val="000000"/>
                </a:solidFill>
              </a:rPr>
              <a:t>, I., Mendoza, M., &amp; </a:t>
            </a:r>
            <a:r>
              <a:rPr lang="es-ES_tradnl" dirty="0" err="1">
                <a:solidFill>
                  <a:srgbClr val="000000"/>
                </a:solidFill>
              </a:rPr>
              <a:t>Herrmann</a:t>
            </a:r>
            <a:r>
              <a:rPr lang="es-ES_tradnl" dirty="0">
                <a:solidFill>
                  <a:srgbClr val="000000"/>
                </a:solidFill>
              </a:rPr>
              <a:t>, H. (2017). </a:t>
            </a:r>
            <a:r>
              <a:rPr lang="es-ES_tradnl" dirty="0" smtClean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arXiv</a:t>
            </a:r>
            <a:r>
              <a:rPr lang="es-ES_tradnl" dirty="0">
                <a:solidFill>
                  <a:srgbClr val="000000"/>
                </a:solidFill>
              </a:rPr>
              <a:t> </a:t>
            </a:r>
            <a:r>
              <a:rPr lang="es-ES_tradnl" dirty="0" err="1">
                <a:solidFill>
                  <a:srgbClr val="000000"/>
                </a:solidFill>
              </a:rPr>
              <a:t>preprint</a:t>
            </a:r>
            <a:r>
              <a:rPr lang="es-ES_tradnl" dirty="0">
                <a:solidFill>
                  <a:srgbClr val="000000"/>
                </a:solidFill>
              </a:rPr>
              <a:t> arXiv:1702.04156.</a:t>
            </a:r>
          </a:p>
        </p:txBody>
      </p:sp>
    </p:spTree>
    <p:extLst>
      <p:ext uri="{BB962C8B-B14F-4D97-AF65-F5344CB8AC3E}">
        <p14:creationId xmlns:p14="http://schemas.microsoft.com/office/powerpoint/2010/main" val="174079340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381000" y="10969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Take home message. Algorithms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58372" name="TextBox 5"/>
          <p:cNvSpPr txBox="1">
            <a:spLocks noChangeArrowheads="1"/>
          </p:cNvSpPr>
          <p:nvPr/>
        </p:nvSpPr>
        <p:spPr bwMode="auto">
          <a:xfrm>
            <a:off x="534988" y="1724560"/>
            <a:ext cx="8010525" cy="455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Relativistic lattice Boltzmann model with applications in quark-gluon plasma, supernova explosions, and electronic flow in graphene.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1085850" lvl="1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lphaLcParenR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RLB is four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orders 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of magnitude faster than others relativistic kinetic models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.</a:t>
            </a:r>
          </a:p>
          <a:p>
            <a:pPr marL="1085850" lvl="1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lphaLcParenR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Complex geometries in relativistic systems can be treated with easy, specially in graphene applications.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More sophisticated RLB model have also been proposed in order to improved dissipation and other problems of the first RLB. </a:t>
            </a: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Is it possible to develop a RLB for higher order moments without loss of resolution?</a:t>
            </a: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What about discretization effects?</a:t>
            </a:r>
          </a:p>
        </p:txBody>
      </p:sp>
    </p:spTree>
    <p:extLst>
      <p:ext uri="{BB962C8B-B14F-4D97-AF65-F5344CB8AC3E}">
        <p14:creationId xmlns:p14="http://schemas.microsoft.com/office/powerpoint/2010/main" val="13210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58372" name="TextBox 5"/>
          <p:cNvSpPr txBox="1">
            <a:spLocks noChangeArrowheads="1"/>
          </p:cNvSpPr>
          <p:nvPr/>
        </p:nvSpPr>
        <p:spPr bwMode="auto">
          <a:xfrm>
            <a:off x="543454" y="2130963"/>
            <a:ext cx="8010525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Vortex phenomena can produce notable electrical current fluctuations due to contact points and /or constrictions in graphene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samples.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Rayleigh-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Bénard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instability could appear in future samples larger than 100 </a:t>
            </a:r>
            <a:r>
              <a:rPr lang="en-US" sz="1600" dirty="0" smtClean="0">
                <a:solidFill>
                  <a:schemeClr val="tx1"/>
                </a:solidFill>
                <a:latin typeface="Symbol" charset="2"/>
                <a:cs typeface="Symbol" charset="2"/>
              </a:rPr>
              <a:t>m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m, causing electrical noise and/or temperature fluctuations due to heat convection.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Is it possible to model electron-phonon interactions in graphene via Christoffel Symbols?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Is there a kinetic theory of general relativity?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6400" y="1287463"/>
            <a:ext cx="8380413" cy="576262"/>
          </a:xfrm>
        </p:spPr>
        <p:txBody>
          <a:bodyPr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Take home message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. Physics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277284" y="1295930"/>
            <a:ext cx="8380413" cy="576262"/>
          </a:xfrm>
        </p:spPr>
        <p:txBody>
          <a:bodyPr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Thank you for your attention!!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 descr="goodjo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67" y="1935378"/>
            <a:ext cx="4072467" cy="31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2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55700" y="772468"/>
            <a:ext cx="6642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 smtClean="0">
                <a:solidFill>
                  <a:srgbClr val="00335B"/>
                </a:solidFill>
                <a:latin typeface="Arial" charset="0"/>
                <a:cs typeface="Arial" charset="0"/>
              </a:rPr>
              <a:t>First of all: Working with </a:t>
            </a:r>
            <a:r>
              <a:rPr lang="en-US" sz="2800" b="1" kern="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contravariant components</a:t>
            </a:r>
            <a:r>
              <a:rPr lang="en-US" sz="2800" b="1" kern="0" dirty="0" smtClean="0">
                <a:solidFill>
                  <a:srgbClr val="00335B"/>
                </a:solidFill>
                <a:latin typeface="Arial" charset="0"/>
                <a:cs typeface="Arial" charset="0"/>
              </a:rPr>
              <a:t> of vectors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018188"/>
              </p:ext>
            </p:extLst>
          </p:nvPr>
        </p:nvGraphicFramePr>
        <p:xfrm>
          <a:off x="3067050" y="1746250"/>
          <a:ext cx="2622550" cy="715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0" name="Equation" r:id="rId3" imgW="838200" imgH="228600" progId="Equation.DSMT4">
                  <p:embed/>
                </p:oleObj>
              </mc:Choice>
              <mc:Fallback>
                <p:oleObj name="Equation" r:id="rId3" imgW="838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7050" y="1746250"/>
                        <a:ext cx="2622550" cy="715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Vector_1-for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0" r="337" b="34627"/>
          <a:stretch/>
        </p:blipFill>
        <p:spPr>
          <a:xfrm>
            <a:off x="1739900" y="2448078"/>
            <a:ext cx="5346700" cy="2974822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989116"/>
              </p:ext>
            </p:extLst>
          </p:nvPr>
        </p:nvGraphicFramePr>
        <p:xfrm>
          <a:off x="2187575" y="5576868"/>
          <a:ext cx="4378325" cy="811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1" name="Equation" r:id="rId6" imgW="1371600" imgH="254000" progId="Equation.DSMT4">
                  <p:embed/>
                </p:oleObj>
              </mc:Choice>
              <mc:Fallback>
                <p:oleObj name="Equation" r:id="rId6" imgW="13716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7575" y="5576868"/>
                        <a:ext cx="4378325" cy="811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 bwMode="auto">
          <a:xfrm>
            <a:off x="5969000" y="5740400"/>
            <a:ext cx="584200" cy="685800"/>
          </a:xfrm>
          <a:prstGeom prst="ellipse">
            <a:avLst/>
          </a:prstGeom>
          <a:noFill/>
          <a:ln w="5715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14" name="Straight Arrow Connector 13"/>
          <p:cNvCxnSpPr>
            <a:stCxn id="10" idx="6"/>
          </p:cNvCxnSpPr>
          <p:nvPr/>
        </p:nvCxnSpPr>
        <p:spPr bwMode="auto">
          <a:xfrm>
            <a:off x="6553200" y="6083300"/>
            <a:ext cx="4826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023100" y="5842000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Metric tensor</a:t>
            </a:r>
            <a:endParaRPr lang="en-US" sz="24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877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55700" y="658168"/>
            <a:ext cx="664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 smtClean="0">
                <a:solidFill>
                  <a:srgbClr val="00335B"/>
                </a:solidFill>
                <a:latin typeface="Arial" charset="0"/>
                <a:cs typeface="Arial" charset="0"/>
              </a:rPr>
              <a:t>Measure of the distance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60035"/>
              </p:ext>
            </p:extLst>
          </p:nvPr>
        </p:nvGraphicFramePr>
        <p:xfrm>
          <a:off x="847725" y="1652588"/>
          <a:ext cx="2289175" cy="63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2" name="Equation" r:id="rId3" imgW="914400" imgH="254000" progId="Equation.DSMT4">
                  <p:embed/>
                </p:oleObj>
              </mc:Choice>
              <mc:Fallback>
                <p:oleObj name="Equation" r:id="rId3" imgW="9144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7725" y="1652588"/>
                        <a:ext cx="2289175" cy="63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 bwMode="auto">
          <a:xfrm>
            <a:off x="1435100" y="2349500"/>
            <a:ext cx="939800" cy="2578100"/>
          </a:xfrm>
          <a:prstGeom prst="downArrow">
            <a:avLst>
              <a:gd name="adj1" fmla="val 34615"/>
              <a:gd name="adj2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05127"/>
              </p:ext>
            </p:extLst>
          </p:nvPr>
        </p:nvGraphicFramePr>
        <p:xfrm>
          <a:off x="303213" y="5118508"/>
          <a:ext cx="3138487" cy="1115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3" name="Equation" r:id="rId5" imgW="1358900" imgH="482600" progId="Equation.DSMT4">
                  <p:embed/>
                </p:oleObj>
              </mc:Choice>
              <mc:Fallback>
                <p:oleObj name="Equation" r:id="rId5" imgW="13589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213" y="5118508"/>
                        <a:ext cx="3138487" cy="1115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1295400"/>
            <a:ext cx="381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Two infinitesimally separated points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1" y="5257800"/>
            <a:ext cx="392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Two separated points,     is an arbitrary parameter, and      is the trajectory joining them.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899675"/>
              </p:ext>
            </p:extLst>
          </p:nvPr>
        </p:nvGraphicFramePr>
        <p:xfrm>
          <a:off x="6197600" y="5276850"/>
          <a:ext cx="266700" cy="33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4" name="Equation" r:id="rId7" imgW="139700" imgH="177800" progId="Equation.DSMT4">
                  <p:embed/>
                </p:oleObj>
              </mc:Choice>
              <mc:Fallback>
                <p:oleObj name="Equation" r:id="rId7" imgW="1397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97600" y="5276850"/>
                        <a:ext cx="266700" cy="33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565508"/>
              </p:ext>
            </p:extLst>
          </p:nvPr>
        </p:nvGraphicFramePr>
        <p:xfrm>
          <a:off x="6400800" y="5549900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5" name="Equation" r:id="rId9" imgW="165100" imgH="165100" progId="Equation.DSMT4">
                  <p:embed/>
                </p:oleObj>
              </mc:Choice>
              <mc:Fallback>
                <p:oleObj name="Equation" r:id="rId9" imgW="1651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0800" y="5549900"/>
                        <a:ext cx="2921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bjerg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1370498"/>
            <a:ext cx="5130800" cy="36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17500" y="4114800"/>
            <a:ext cx="3924300" cy="2336800"/>
          </a:xfrm>
          <a:prstGeom prst="rect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3E0F7170-139B-A34C-BB75-75CB07AFC437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8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745066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Geodesics: Shortest path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61000" y="4128464"/>
            <a:ext cx="3289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 smtClean="0">
                <a:solidFill>
                  <a:srgbClr val="000000"/>
                </a:solidFill>
              </a:rPr>
              <a:t>For a particle:</a:t>
            </a:r>
          </a:p>
          <a:p>
            <a:pPr algn="just"/>
            <a:endParaRPr lang="en-US" sz="1800" b="1" dirty="0" smtClean="0">
              <a:solidFill>
                <a:srgbClr val="000000"/>
              </a:solidFill>
            </a:endParaRPr>
          </a:p>
          <a:p>
            <a:pPr algn="just"/>
            <a:r>
              <a:rPr lang="en-US" sz="1800" b="1" dirty="0" smtClean="0">
                <a:solidFill>
                  <a:srgbClr val="000000"/>
                </a:solidFill>
              </a:rPr>
              <a:t>Geodesic equation contains</a:t>
            </a:r>
          </a:p>
          <a:p>
            <a:pPr algn="just"/>
            <a:r>
              <a:rPr lang="en-US" sz="1800" b="1" dirty="0" smtClean="0">
                <a:solidFill>
                  <a:srgbClr val="FF0000"/>
                </a:solidFill>
              </a:rPr>
              <a:t>Non-inertial forces:</a:t>
            </a:r>
          </a:p>
        </p:txBody>
      </p:sp>
      <p:pic>
        <p:nvPicPr>
          <p:cNvPr id="2" name="Picture 1" descr="shrinkgeod_40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420548"/>
            <a:ext cx="3225800" cy="2578960"/>
          </a:xfrm>
          <a:prstGeom prst="rect">
            <a:avLst/>
          </a:prstGeom>
        </p:spPr>
      </p:pic>
      <p:pic>
        <p:nvPicPr>
          <p:cNvPr id="4" name="Picture 3" descr="map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1422400"/>
            <a:ext cx="5156200" cy="25781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054177"/>
              </p:ext>
            </p:extLst>
          </p:nvPr>
        </p:nvGraphicFramePr>
        <p:xfrm>
          <a:off x="5840413" y="5384800"/>
          <a:ext cx="26765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2" name="Equation" r:id="rId7" imgW="1308100" imgH="419100" progId="Equation.DSMT4">
                  <p:embed/>
                </p:oleObj>
              </mc:Choice>
              <mc:Fallback>
                <p:oleObj name="Equation" r:id="rId7" imgW="13081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40413" y="5384800"/>
                        <a:ext cx="26765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31800" y="4103064"/>
            <a:ext cx="3289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 smtClean="0">
                <a:solidFill>
                  <a:srgbClr val="000000"/>
                </a:solidFill>
              </a:rPr>
              <a:t>Geodesic equation:</a:t>
            </a:r>
            <a:endParaRPr lang="en-US" sz="18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465578"/>
              </p:ext>
            </p:extLst>
          </p:nvPr>
        </p:nvGraphicFramePr>
        <p:xfrm>
          <a:off x="430213" y="5524500"/>
          <a:ext cx="26511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3" name="Equation" r:id="rId9" imgW="1295400" imgH="419100" progId="Equation.DSMT4">
                  <p:embed/>
                </p:oleObj>
              </mc:Choice>
              <mc:Fallback>
                <p:oleObj name="Equation" r:id="rId9" imgW="1295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213" y="5524500"/>
                        <a:ext cx="2651125" cy="85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88489"/>
              </p:ext>
            </p:extLst>
          </p:nvPr>
        </p:nvGraphicFramePr>
        <p:xfrm>
          <a:off x="433387" y="4532313"/>
          <a:ext cx="3757613" cy="96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4" name="Equation" r:id="rId11" imgW="1879600" imgH="482600" progId="Equation.DSMT4">
                  <p:embed/>
                </p:oleObj>
              </mc:Choice>
              <mc:Fallback>
                <p:oleObj name="Equation" r:id="rId11" imgW="18796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3387" y="4532313"/>
                        <a:ext cx="3757613" cy="96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 bwMode="auto">
          <a:xfrm>
            <a:off x="4432300" y="4914900"/>
            <a:ext cx="800100" cy="800100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346700" y="4114800"/>
            <a:ext cx="3479800" cy="2336800"/>
          </a:xfrm>
          <a:prstGeom prst="rect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26695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fld id="{23DCE888-9AA6-E44E-AC54-267B33E06A29}" type="slidenum">
              <a:rPr lang="de-DE" smtClean="0">
                <a:latin typeface="Arial" pitchFamily="34" charset="0"/>
                <a:cs typeface="Arial" pitchFamily="34" charset="0"/>
              </a:rPr>
              <a:pPr>
                <a:buFont typeface="Times New Roman" pitchFamily="18" charset="0"/>
                <a:buNone/>
                <a:defRPr/>
              </a:pPr>
              <a:t>9</a:t>
            </a:fld>
            <a:endParaRPr lang="de-DE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74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942975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Relativistic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Boltzmann Equation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544957"/>
              </p:ext>
            </p:extLst>
          </p:nvPr>
        </p:nvGraphicFramePr>
        <p:xfrm>
          <a:off x="2268538" y="1604963"/>
          <a:ext cx="480060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3" name="Equation" r:id="rId5" imgW="1778000" imgH="279400" progId="Equation.DSMT4">
                  <p:embed/>
                </p:oleObj>
              </mc:Choice>
              <mc:Fallback>
                <p:oleObj name="Equation" r:id="rId5" imgW="17780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8538" y="1604963"/>
                        <a:ext cx="4800600" cy="75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179408"/>
              </p:ext>
            </p:extLst>
          </p:nvPr>
        </p:nvGraphicFramePr>
        <p:xfrm>
          <a:off x="458788" y="4657725"/>
          <a:ext cx="24003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4" name="Equation" r:id="rId7" imgW="889000" imgH="228600" progId="Equation.DSMT4">
                  <p:embed/>
                </p:oleObj>
              </mc:Choice>
              <mc:Fallback>
                <p:oleObj name="Equation" r:id="rId7" imgW="889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8788" y="4657725"/>
                        <a:ext cx="240030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3700" y="4292600"/>
            <a:ext cx="2750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Particles 4-Momentum </a:t>
            </a:r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435100" y="4775200"/>
            <a:ext cx="429846" cy="4191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7" name="Straight Arrow Connector 6"/>
          <p:cNvCxnSpPr>
            <a:stCxn id="5" idx="4"/>
          </p:cNvCxnSpPr>
          <p:nvPr/>
        </p:nvCxnSpPr>
        <p:spPr bwMode="auto">
          <a:xfrm>
            <a:off x="1650023" y="5194300"/>
            <a:ext cx="13677" cy="444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711200" y="5689600"/>
            <a:ext cx="189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Particle energy</a:t>
            </a:r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298700" y="4800600"/>
            <a:ext cx="429846" cy="4191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27" name="Straight Arrow Connector 26"/>
          <p:cNvCxnSpPr>
            <a:stCxn id="26" idx="5"/>
          </p:cNvCxnSpPr>
          <p:nvPr/>
        </p:nvCxnSpPr>
        <p:spPr bwMode="auto">
          <a:xfrm>
            <a:off x="2665597" y="5158324"/>
            <a:ext cx="217303" cy="4042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2781300" y="5511800"/>
            <a:ext cx="2393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Particle momentum</a:t>
            </a:r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901594"/>
              </p:ext>
            </p:extLst>
          </p:nvPr>
        </p:nvGraphicFramePr>
        <p:xfrm>
          <a:off x="1708150" y="3040063"/>
          <a:ext cx="5897563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5" name="Equation" r:id="rId9" imgW="2184400" imgH="279400" progId="Equation.DSMT4">
                  <p:embed/>
                </p:oleObj>
              </mc:Choice>
              <mc:Fallback>
                <p:oleObj name="Equation" r:id="rId9" imgW="21844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08150" y="3040063"/>
                        <a:ext cx="5897563" cy="75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 bwMode="auto">
          <a:xfrm>
            <a:off x="4241800" y="2501900"/>
            <a:ext cx="495300" cy="431800"/>
          </a:xfrm>
          <a:prstGeom prst="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384800" y="5054600"/>
            <a:ext cx="3644900" cy="12319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8800" y="5118100"/>
            <a:ext cx="318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Note: Momentum is used instead of velocity because velocity is not a relativistic invariant, e.g. electromagnetism.</a:t>
            </a:r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947197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alOtf"/>
        <a:ea typeface="ＭＳ Ｐゴシック"/>
        <a:cs typeface="ＭＳ Ｐゴシック"/>
      </a:majorFont>
      <a:minorFont>
        <a:latin typeface="MalOtf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alOtf"/>
        <a:ea typeface="ＭＳ Ｐゴシック"/>
        <a:cs typeface="ＭＳ Ｐゴシック"/>
      </a:majorFont>
      <a:minorFont>
        <a:latin typeface="MalOtf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15124</TotalTime>
  <Words>2732</Words>
  <Application>Microsoft Macintosh PowerPoint</Application>
  <PresentationFormat>On-screen Show (4:3)</PresentationFormat>
  <Paragraphs>399</Paragraphs>
  <Slides>54</Slides>
  <Notes>39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Office Theme</vt:lpstr>
      <vt:lpstr>1_Office Theme</vt:lpstr>
      <vt:lpstr>Equation</vt:lpstr>
      <vt:lpstr>An Overview on Relativistic Lattice Boltzmann Models</vt:lpstr>
      <vt:lpstr>Relativistic Fluid Dynamics</vt:lpstr>
      <vt:lpstr>Why?: Relativistic Navier-Stokes Equations</vt:lpstr>
      <vt:lpstr>Why Boltzmann equation level?</vt:lpstr>
      <vt:lpstr>Relativistic Kinetic Theory</vt:lpstr>
      <vt:lpstr>PowerPoint Presentation</vt:lpstr>
      <vt:lpstr>PowerPoint Presentation</vt:lpstr>
      <vt:lpstr>Geodesics: Shortest path</vt:lpstr>
      <vt:lpstr>Relativistic Boltzmann Equation</vt:lpstr>
      <vt:lpstr>Relativistic Boltzmann Equation</vt:lpstr>
      <vt:lpstr>Equilibrium Distribution in velocity space</vt:lpstr>
      <vt:lpstr>Maxwell-Jüttner Distribution</vt:lpstr>
      <vt:lpstr>Relativistic Hydrodynamics</vt:lpstr>
      <vt:lpstr>Answer: Matching of the moments</vt:lpstr>
      <vt:lpstr>Relativistic Lattice Boltzmann</vt:lpstr>
      <vt:lpstr>Relativistic Lattice Boltzmann Method </vt:lpstr>
      <vt:lpstr>Validation with Quark-Gluon Plasma</vt:lpstr>
      <vt:lpstr>Validation with Quark-Gluon Plasma</vt:lpstr>
      <vt:lpstr>An application on Graphene</vt:lpstr>
      <vt:lpstr>Electronic Flow in Graphene</vt:lpstr>
      <vt:lpstr>Electronic Flow in Graphene</vt:lpstr>
      <vt:lpstr>Electronic Flow in Graphene</vt:lpstr>
      <vt:lpstr>Turbulence in Graphene. Can it be measured?</vt:lpstr>
      <vt:lpstr>Results with RLB in graphene</vt:lpstr>
      <vt:lpstr>Preturbulence in Graphene. Relativistic Effects</vt:lpstr>
      <vt:lpstr>Changing the geometry allows preturbulence at Re = 25 </vt:lpstr>
      <vt:lpstr>The frequencies corresponding to the vortices could be detected experimentally.</vt:lpstr>
      <vt:lpstr>Relativistic Lattice Boltzmann</vt:lpstr>
      <vt:lpstr>Fully relativistic lattice Boltzmann models</vt:lpstr>
      <vt:lpstr>Model 1</vt:lpstr>
      <vt:lpstr>Fully relativistic lattice Boltzmann models</vt:lpstr>
      <vt:lpstr>Landau-Lifshitz decomposition</vt:lpstr>
      <vt:lpstr>Relativistic Boltzmann Equation</vt:lpstr>
      <vt:lpstr>Fully relativistic lattice Boltzmann models. Model 1</vt:lpstr>
      <vt:lpstr>Model 2</vt:lpstr>
      <vt:lpstr>Relativistic Distribution: Polynomials</vt:lpstr>
      <vt:lpstr>Relativistic Distribution: Polynomials</vt:lpstr>
      <vt:lpstr>Relativistic Distribution: Polynomials</vt:lpstr>
      <vt:lpstr>Relativistic Distribution: Polynomials 3D</vt:lpstr>
      <vt:lpstr>Relativistic Distribution: Polynomials 2D</vt:lpstr>
      <vt:lpstr>Relativistic Lattice Boltzmann</vt:lpstr>
      <vt:lpstr>Relativistic Lattice Boltzmann</vt:lpstr>
      <vt:lpstr>Rayleigh–Bénard Instability in Graphene</vt:lpstr>
      <vt:lpstr>Rayleigh–Bénard Instability</vt:lpstr>
      <vt:lpstr>Rayleigh–Bénard Instability. Linear Stability</vt:lpstr>
      <vt:lpstr>Rayleigh–Bénard Instability in Graphene</vt:lpstr>
      <vt:lpstr>Fully relativistic lattice Boltzmann models: Main Drawback</vt:lpstr>
      <vt:lpstr>General Relativity. Theory of Gravity</vt:lpstr>
      <vt:lpstr>General Relativity. Lattice Boltzmann</vt:lpstr>
      <vt:lpstr>Geometrical representation of phonons</vt:lpstr>
      <vt:lpstr>Geometrical representation of phonons</vt:lpstr>
      <vt:lpstr>Take home message. Algorithms</vt:lpstr>
      <vt:lpstr>Take home message. Physics</vt:lpstr>
      <vt:lpstr>Thank you for your attention!!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Miller Mendoza Jimenez</cp:lastModifiedBy>
  <cp:revision>902</cp:revision>
  <cp:lastPrinted>2012-03-04T19:28:49Z</cp:lastPrinted>
  <dcterms:created xsi:type="dcterms:W3CDTF">1601-01-01T00:00:00Z</dcterms:created>
  <dcterms:modified xsi:type="dcterms:W3CDTF">2017-12-15T12:09:14Z</dcterms:modified>
</cp:coreProperties>
</file>